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6" r:id="rId2"/>
    <p:sldId id="277" r:id="rId3"/>
    <p:sldId id="287" r:id="rId4"/>
    <p:sldId id="288" r:id="rId5"/>
    <p:sldId id="289" r:id="rId6"/>
    <p:sldId id="279" r:id="rId7"/>
    <p:sldId id="290" r:id="rId8"/>
    <p:sldId id="284" r:id="rId9"/>
    <p:sldId id="283" r:id="rId10"/>
    <p:sldId id="291" r:id="rId11"/>
    <p:sldId id="292" r:id="rId12"/>
    <p:sldId id="285" r:id="rId13"/>
    <p:sldId id="294" r:id="rId14"/>
    <p:sldId id="293" r:id="rId15"/>
    <p:sldId id="282" r:id="rId16"/>
    <p:sldId id="281" r:id="rId17"/>
    <p:sldId id="280" r:id="rId18"/>
    <p:sldId id="295" r:id="rId19"/>
    <p:sldId id="29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E82193D-D8F5-4E4F-B027-AA9F505D0F7A}">
          <p14:sldIdLst>
            <p14:sldId id="276"/>
            <p14:sldId id="277"/>
            <p14:sldId id="287"/>
            <p14:sldId id="288"/>
            <p14:sldId id="289"/>
            <p14:sldId id="279"/>
            <p14:sldId id="290"/>
            <p14:sldId id="284"/>
            <p14:sldId id="283"/>
            <p14:sldId id="291"/>
            <p14:sldId id="292"/>
            <p14:sldId id="285"/>
            <p14:sldId id="294"/>
            <p14:sldId id="293"/>
            <p14:sldId id="282"/>
            <p14:sldId id="281"/>
            <p14:sldId id="280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44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3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03E1"/>
    <a:srgbClr val="2D2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>
        <p:guide orient="horz" pos="1344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67" name="图片 6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7425"/>
            <a:ext cx="2412698" cy="660317"/>
          </a:xfrm>
          <a:prstGeom prst="rect">
            <a:avLst/>
          </a:prstGeom>
          <a:effectLst>
            <a:glow rad="38100">
              <a:srgbClr val="C00000">
                <a:alpha val="17000"/>
              </a:srgbClr>
            </a:glow>
            <a:outerShdw blurRad="50800" dist="50800" dir="5400000" algn="ctr" rotWithShape="0">
              <a:schemeClr val="bg1"/>
            </a:outerShdw>
          </a:effectLst>
        </p:spPr>
      </p:pic>
      <p:cxnSp>
        <p:nvCxnSpPr>
          <p:cNvPr id="68" name="直接连接符 67"/>
          <p:cNvCxnSpPr/>
          <p:nvPr userDrawn="1"/>
        </p:nvCxnSpPr>
        <p:spPr bwMode="auto">
          <a:xfrm>
            <a:off x="0" y="769272"/>
            <a:ext cx="12192000" cy="29241"/>
          </a:xfrm>
          <a:prstGeom prst="line">
            <a:avLst/>
          </a:prstGeom>
          <a:solidFill>
            <a:srgbClr val="FFFFFF"/>
          </a:solidFill>
          <a:ln w="50800" cap="flat" cmpd="sng" algn="ctr">
            <a:solidFill>
              <a:srgbClr val="FFFF00">
                <a:alpha val="96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0"/>
            <a:ext cx="3197101" cy="784225"/>
          </a:xfrm>
          <a:prstGeom prst="rect">
            <a:avLst/>
          </a:prstGeom>
          <a:effectLst>
            <a:glow rad="38100">
              <a:srgbClr val="C00000">
                <a:alpha val="17000"/>
              </a:srgbClr>
            </a:glow>
            <a:outerShdw blurRad="50800" dist="50800" dir="5400000" algn="ctr" rotWithShape="0">
              <a:schemeClr val="tx1"/>
            </a:outerShdw>
          </a:effectLst>
        </p:spPr>
      </p:pic>
      <p:cxnSp>
        <p:nvCxnSpPr>
          <p:cNvPr id="6" name="直接连接符 3"/>
          <p:cNvCxnSpPr>
            <a:cxnSpLocks noChangeShapeType="1"/>
          </p:cNvCxnSpPr>
          <p:nvPr userDrawn="1"/>
        </p:nvCxnSpPr>
        <p:spPr bwMode="auto">
          <a:xfrm>
            <a:off x="0" y="784225"/>
            <a:ext cx="12192000" cy="0"/>
          </a:xfrm>
          <a:prstGeom prst="line">
            <a:avLst/>
          </a:prstGeom>
          <a:noFill/>
          <a:ln w="50800" algn="ctr">
            <a:solidFill>
              <a:srgbClr val="FFFF00">
                <a:alpha val="96000"/>
              </a:srgb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0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12" Type="http://schemas.openxmlformats.org/officeDocument/2006/relationships/image" Target="../media/image2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4.png"/><Relationship Id="rId5" Type="http://schemas.openxmlformats.org/officeDocument/2006/relationships/image" Target="../media/image310.png"/><Relationship Id="rId10" Type="http://schemas.openxmlformats.org/officeDocument/2006/relationships/image" Target="../media/image28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14.png"/><Relationship Id="rId5" Type="http://schemas.openxmlformats.org/officeDocument/2006/relationships/image" Target="../media/image101.png"/><Relationship Id="rId10" Type="http://schemas.openxmlformats.org/officeDocument/2006/relationships/image" Target="../media/image7.JPG"/><Relationship Id="rId4" Type="http://schemas.openxmlformats.org/officeDocument/2006/relationships/image" Target="../media/image310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7.JPG"/><Relationship Id="rId7" Type="http://schemas.openxmlformats.org/officeDocument/2006/relationships/image" Target="../media/image370.png"/><Relationship Id="rId12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40.png"/><Relationship Id="rId5" Type="http://schemas.openxmlformats.org/officeDocument/2006/relationships/image" Target="../media/image360.png"/><Relationship Id="rId10" Type="http://schemas.openxmlformats.org/officeDocument/2006/relationships/image" Target="../media/image39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4.png"/><Relationship Id="rId3" Type="http://schemas.openxmlformats.org/officeDocument/2006/relationships/image" Target="../media/image7.JPG"/><Relationship Id="rId7" Type="http://schemas.openxmlformats.org/officeDocument/2006/relationships/image" Target="../media/image370.png"/><Relationship Id="rId12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40.png"/><Relationship Id="rId5" Type="http://schemas.openxmlformats.org/officeDocument/2006/relationships/image" Target="../media/image360.png"/><Relationship Id="rId10" Type="http://schemas.openxmlformats.org/officeDocument/2006/relationships/image" Target="../media/image39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430.png"/><Relationship Id="rId12" Type="http://schemas.openxmlformats.org/officeDocument/2006/relationships/image" Target="../media/image3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0.png"/><Relationship Id="rId11" Type="http://schemas.openxmlformats.org/officeDocument/2006/relationships/image" Target="../media/image36.png"/><Relationship Id="rId5" Type="http://schemas.openxmlformats.org/officeDocument/2006/relationships/image" Target="../media/image101.png"/><Relationship Id="rId10" Type="http://schemas.openxmlformats.org/officeDocument/2006/relationships/image" Target="../media/image440.png"/><Relationship Id="rId4" Type="http://schemas.openxmlformats.org/officeDocument/2006/relationships/image" Target="../media/image410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&#20256;&#36136;&#35774;&#22791;/&#26495;&#24335;&#22612;/&#25805;&#20316;/&#26495;&#24335;&#22612;&#27969;&#31243;.ex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8.JPG"/><Relationship Id="rId5" Type="http://schemas.openxmlformats.org/officeDocument/2006/relationships/image" Target="../media/image101.png"/><Relationship Id="rId10" Type="http://schemas.openxmlformats.org/officeDocument/2006/relationships/image" Target="../media/image14.png"/><Relationship Id="rId4" Type="http://schemas.openxmlformats.org/officeDocument/2006/relationships/image" Target="../media/image100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8.JPG"/><Relationship Id="rId5" Type="http://schemas.openxmlformats.org/officeDocument/2006/relationships/image" Target="../media/image101.png"/><Relationship Id="rId10" Type="http://schemas.openxmlformats.org/officeDocument/2006/relationships/image" Target="../media/image14.png"/><Relationship Id="rId4" Type="http://schemas.openxmlformats.org/officeDocument/2006/relationships/image" Target="../media/image100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JP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JPG"/><Relationship Id="rId7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3" Type="http://schemas.openxmlformats.org/officeDocument/2006/relationships/image" Target="../media/image7.JPG"/><Relationship Id="rId7" Type="http://schemas.openxmlformats.org/officeDocument/2006/relationships/image" Target="../media/image26.png"/><Relationship Id="rId12" Type="http://schemas.openxmlformats.org/officeDocument/2006/relationships/image" Target="../media/image29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43854" y="821356"/>
                <a:ext cx="11517219" cy="58323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6.3.1</a:t>
                </a:r>
                <a:r>
                  <a:rPr lang="en-US" altLang="zh-CN" sz="2600" b="1" dirty="0" smtClean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2600" b="1" dirty="0" smtClean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简单蒸馏</a:t>
                </a:r>
                <a:endParaRPr lang="en-US" altLang="zh-CN" sz="2600" b="1" dirty="0" smtClean="0">
                  <a:solidFill>
                    <a:srgbClr val="FFC000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）原料液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𝐅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一次性加入，加热至泡点。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）产生的蒸汽进入冷凝器，冷凝后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	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馏出液易挥发组分含量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𝐀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𝐅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。</m:t>
                    </m:r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）蒸馏过程中，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𝐅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↓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𝐀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↓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。</m:t>
                    </m:r>
                  </m:oMath>
                </a14:m>
                <a:endParaRPr lang="en-US" altLang="zh-CN" sz="2400" b="1" dirty="0" smtClean="0">
                  <a:latin typeface="+mn-ea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）馏出液按不同组成范围分罐收集。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）简单蒸馏是非定态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间歇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过程。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5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）适用范围：混合物的粗分离，挥发度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相差较大而分离要求不高的场合。</a:t>
                </a:r>
                <a:endParaRPr lang="en-US" altLang="zh-CN" sz="26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4500"/>
                  </a:lnSpc>
                </a:pPr>
                <a:endParaRPr lang="en-US" altLang="zh-CN" sz="26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4500"/>
                  </a:lnSpc>
                </a:pPr>
                <a:endParaRPr lang="en-US" altLang="zh-CN" sz="26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4500"/>
                  </a:lnSpc>
                </a:pPr>
                <a:endParaRPr lang="en-US" altLang="zh-CN" sz="26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4500"/>
                  </a:lnSpc>
                </a:pPr>
                <a:endParaRPr lang="en-US" altLang="zh-CN" sz="2600" b="1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54" y="821356"/>
                <a:ext cx="11517219" cy="5832366"/>
              </a:xfrm>
              <a:prstGeom prst="rect">
                <a:avLst/>
              </a:prstGeom>
              <a:blipFill>
                <a:blip r:embed="rId2"/>
                <a:stretch>
                  <a:fillRect l="-952" t="-1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/>
        </p:nvGrpSpPr>
        <p:grpSpPr>
          <a:xfrm>
            <a:off x="6505303" y="1776549"/>
            <a:ext cx="5582194" cy="4920999"/>
            <a:chOff x="343854" y="1672046"/>
            <a:chExt cx="5701748" cy="492099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54" y="1672046"/>
              <a:ext cx="5701748" cy="4920999"/>
            </a:xfrm>
            <a:prstGeom prst="rect">
              <a:avLst/>
            </a:prstGeom>
          </p:spPr>
        </p:pic>
        <p:sp>
          <p:nvSpPr>
            <p:cNvPr id="56" name="矩形标注 55"/>
            <p:cNvSpPr/>
            <p:nvPr/>
          </p:nvSpPr>
          <p:spPr>
            <a:xfrm>
              <a:off x="343854" y="5269152"/>
              <a:ext cx="1073830" cy="393218"/>
            </a:xfrm>
            <a:prstGeom prst="wedgeRectCallout">
              <a:avLst>
                <a:gd name="adj1" fmla="val 56594"/>
                <a:gd name="adj2" fmla="val -769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</a:rPr>
                <a:t>加热蒸汽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矩形标注 56"/>
            <p:cNvSpPr/>
            <p:nvPr/>
          </p:nvSpPr>
          <p:spPr>
            <a:xfrm>
              <a:off x="5110314" y="1938253"/>
              <a:ext cx="902341" cy="393218"/>
            </a:xfrm>
            <a:prstGeom prst="wedgeRectCallout">
              <a:avLst>
                <a:gd name="adj1" fmla="val -55560"/>
                <a:gd name="adj2" fmla="val 873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</a:rPr>
                <a:t>冷却水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矩形标注 57"/>
            <p:cNvSpPr/>
            <p:nvPr/>
          </p:nvSpPr>
          <p:spPr>
            <a:xfrm>
              <a:off x="1111068" y="2955118"/>
              <a:ext cx="872217" cy="393218"/>
            </a:xfrm>
            <a:prstGeom prst="wedgeRectCallout">
              <a:avLst>
                <a:gd name="adj1" fmla="val 80181"/>
                <a:gd name="adj2" fmla="val 98313"/>
              </a:avLst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</a:rPr>
                <a:t>蒸馏釜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矩形标注 58"/>
            <p:cNvSpPr/>
            <p:nvPr/>
          </p:nvSpPr>
          <p:spPr>
            <a:xfrm>
              <a:off x="3056719" y="1938253"/>
              <a:ext cx="872217" cy="393218"/>
            </a:xfrm>
            <a:prstGeom prst="wedgeRectCallout">
              <a:avLst>
                <a:gd name="adj1" fmla="val 80181"/>
                <a:gd name="adj2" fmla="val 98313"/>
              </a:avLst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</a:rPr>
                <a:t>冷凝器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矩形标注 59"/>
            <p:cNvSpPr/>
            <p:nvPr/>
          </p:nvSpPr>
          <p:spPr>
            <a:xfrm>
              <a:off x="3687711" y="5285585"/>
              <a:ext cx="1394071" cy="393218"/>
            </a:xfrm>
            <a:prstGeom prst="wedgeRectCallout">
              <a:avLst>
                <a:gd name="adj1" fmla="val 64069"/>
                <a:gd name="adj2" fmla="val -245903"/>
              </a:avLst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</a:rPr>
                <a:t>回收罐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ABC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/>
                <p:cNvSpPr/>
                <p:nvPr/>
              </p:nvSpPr>
              <p:spPr>
                <a:xfrm>
                  <a:off x="427789" y="3988827"/>
                  <a:ext cx="8867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b="1" dirty="0" smtClean="0">
                      <a:solidFill>
                        <a:srgbClr val="FF0000"/>
                      </a:solidFill>
                      <a:latin typeface="+mn-ea"/>
                      <a:cs typeface="Times New Roman" panose="02020603050405020304" pitchFamily="18" charset="0"/>
                    </a:rPr>
                    <a:t>原料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𝐅</m:t>
                          </m:r>
                        </m:sub>
                      </m:sSub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2" name="矩形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789" y="3988827"/>
                  <a:ext cx="886718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6338" t="-13115" b="-1967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542639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6.3    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蒸 馏 方 式</a:t>
            </a:r>
          </a:p>
        </p:txBody>
      </p:sp>
    </p:spTree>
    <p:extLst>
      <p:ext uri="{BB962C8B-B14F-4D97-AF65-F5344CB8AC3E}">
        <p14:creationId xmlns:p14="http://schemas.microsoft.com/office/powerpoint/2010/main" val="3892857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54" y="3043646"/>
            <a:ext cx="7035502" cy="37024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43854" y="821356"/>
                <a:ext cx="11517219" cy="1887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）传热：当第二级中间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馏分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的液相（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）与第一级所产生的气相（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）直接混合时，由于液相温度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气相温度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因此高温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蒸汽（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）放出的热量将加热低温的液体（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），而使液体部分汽化，蒸汽被部分冷凝，从而产生新的气相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（温度降低） 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54" y="821356"/>
                <a:ext cx="11517219" cy="1887696"/>
              </a:xfrm>
              <a:prstGeom prst="rect">
                <a:avLst/>
              </a:prstGeom>
              <a:blipFill>
                <a:blip r:embed="rId3"/>
                <a:stretch>
                  <a:fillRect l="-794" t="-1618" r="-3439" b="-32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542639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6.3    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蒸 馏 方 式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632056" y="6186712"/>
            <a:ext cx="87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级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02559" y="6202316"/>
            <a:ext cx="87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级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641770" y="2730137"/>
            <a:ext cx="4389119" cy="4015918"/>
            <a:chOff x="7641770" y="2730137"/>
            <a:chExt cx="4389119" cy="4015918"/>
          </a:xfrm>
        </p:grpSpPr>
        <p:grpSp>
          <p:nvGrpSpPr>
            <p:cNvPr id="21" name="组合 20"/>
            <p:cNvGrpSpPr/>
            <p:nvPr/>
          </p:nvGrpSpPr>
          <p:grpSpPr>
            <a:xfrm>
              <a:off x="7641770" y="2730137"/>
              <a:ext cx="4389119" cy="4015918"/>
              <a:chOff x="462859" y="2870375"/>
              <a:chExt cx="4493622" cy="3881595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462859" y="2870375"/>
                <a:ext cx="4493622" cy="3881595"/>
                <a:chOff x="462859" y="2870375"/>
                <a:chExt cx="4493622" cy="3881595"/>
              </a:xfrm>
            </p:grpSpPr>
            <p:pic>
              <p:nvPicPr>
                <p:cNvPr id="28" name="Picture 15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2859" y="2870375"/>
                  <a:ext cx="4493622" cy="38815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29" name="组合 28"/>
                <p:cNvGrpSpPr/>
                <p:nvPr/>
              </p:nvGrpSpPr>
              <p:grpSpPr>
                <a:xfrm>
                  <a:off x="647229" y="3928687"/>
                  <a:ext cx="3620145" cy="799680"/>
                  <a:chOff x="647229" y="3928687"/>
                  <a:chExt cx="3620145" cy="799680"/>
                </a:xfrm>
              </p:grpSpPr>
              <p:grpSp>
                <p:nvGrpSpPr>
                  <p:cNvPr id="34" name="组合 33"/>
                  <p:cNvGrpSpPr/>
                  <p:nvPr/>
                </p:nvGrpSpPr>
                <p:grpSpPr>
                  <a:xfrm>
                    <a:off x="647229" y="3928687"/>
                    <a:ext cx="3620145" cy="799680"/>
                    <a:chOff x="7544418" y="3583167"/>
                    <a:chExt cx="3620145" cy="799680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文本框 37"/>
                        <p:cNvSpPr txBox="1"/>
                        <p:nvPr/>
                      </p:nvSpPr>
                      <p:spPr>
                        <a:xfrm>
                          <a:off x="7544418" y="3828849"/>
                          <a:ext cx="25410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38" name="文本框 37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44418" y="3828849"/>
                          <a:ext cx="254108" cy="276999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l="-17073" r="-7317" b="-1276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0" name="文本框 39"/>
                        <p:cNvSpPr txBox="1"/>
                        <p:nvPr/>
                      </p:nvSpPr>
                      <p:spPr>
                        <a:xfrm flipH="1">
                          <a:off x="10798802" y="4152015"/>
                          <a:ext cx="365761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6" name="文本框 15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flipH="1">
                          <a:off x="10798802" y="4152015"/>
                          <a:ext cx="365761" cy="215444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b="-2857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文本框 40"/>
                        <p:cNvSpPr txBox="1"/>
                        <p:nvPr/>
                      </p:nvSpPr>
                      <p:spPr>
                        <a:xfrm>
                          <a:off x="7546539" y="4105848"/>
                          <a:ext cx="25943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41" name="文本框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46539" y="4105848"/>
                          <a:ext cx="259430" cy="276999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l="-16667" r="-7143" b="-1276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2" name="文本框 41"/>
                        <p:cNvSpPr txBox="1"/>
                        <p:nvPr/>
                      </p:nvSpPr>
                      <p:spPr>
                        <a:xfrm>
                          <a:off x="7544418" y="3583167"/>
                          <a:ext cx="25943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42" name="文本框 41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44418" y="3583167"/>
                          <a:ext cx="259430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16667" r="-7143" b="-1489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文本框 42"/>
                        <p:cNvSpPr txBox="1"/>
                        <p:nvPr/>
                      </p:nvSpPr>
                      <p:spPr>
                        <a:xfrm flipH="1">
                          <a:off x="8335849" y="3822413"/>
                          <a:ext cx="365761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文本框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flipH="1">
                          <a:off x="8335849" y="3822413"/>
                          <a:ext cx="365761" cy="215444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b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35" name="直接连接符 34"/>
                  <p:cNvCxnSpPr/>
                  <p:nvPr/>
                </p:nvCxnSpPr>
                <p:spPr>
                  <a:xfrm>
                    <a:off x="908780" y="4154870"/>
                    <a:ext cx="895641" cy="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prstDash val="dash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直接连接符 35"/>
                  <p:cNvCxnSpPr/>
                  <p:nvPr/>
                </p:nvCxnSpPr>
                <p:spPr>
                  <a:xfrm flipV="1">
                    <a:off x="925526" y="4383378"/>
                    <a:ext cx="1269034" cy="13502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prstDash val="dash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直接连接符 36"/>
                  <p:cNvCxnSpPr/>
                  <p:nvPr/>
                </p:nvCxnSpPr>
                <p:spPr>
                  <a:xfrm flipV="1">
                    <a:off x="925526" y="4625828"/>
                    <a:ext cx="1784144" cy="29686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prstDash val="dash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/>
                  <p:cNvSpPr txBox="1"/>
                  <p:nvPr/>
                </p:nvSpPr>
                <p:spPr>
                  <a:xfrm>
                    <a:off x="3266445" y="3959464"/>
                    <a:ext cx="2280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26" name="文本框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66445" y="3959464"/>
                    <a:ext cx="228011" cy="21544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9444" r="-5556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/>
                <p:cNvSpPr/>
                <p:nvPr/>
              </p:nvSpPr>
              <p:spPr>
                <a:xfrm>
                  <a:off x="9467334" y="4525054"/>
                  <a:ext cx="42454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7334" y="4525054"/>
                  <a:ext cx="424540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3737705" y="4939205"/>
                <a:ext cx="222708" cy="238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05" y="4939205"/>
                <a:ext cx="222708" cy="238850"/>
              </a:xfrm>
              <a:prstGeom prst="rect">
                <a:avLst/>
              </a:prstGeom>
              <a:blipFill>
                <a:blip r:embed="rId12"/>
                <a:stretch>
                  <a:fillRect l="-16216" r="-2703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3658086" y="4614056"/>
                <a:ext cx="42454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086" y="4614056"/>
                <a:ext cx="424540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781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43854" y="821356"/>
                <a:ext cx="11517219" cy="1887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当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第二级中间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馏分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的气相（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）与第一级所产生的液相（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）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直接混合时，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由于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气相温度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400" b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液相温度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因此高温蒸汽（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）放出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的热量将加热低温的液体（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），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而使液体部分汽化，蒸汽被部分冷凝，从而产生新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的液相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Sup>
                      <m:sSub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。（温度增加）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54" y="821356"/>
                <a:ext cx="11517219" cy="1887696"/>
              </a:xfrm>
              <a:prstGeom prst="rect">
                <a:avLst/>
              </a:prstGeom>
              <a:blipFill>
                <a:blip r:embed="rId2"/>
                <a:stretch>
                  <a:fillRect l="-794" t="-1618" r="-794" b="-32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542639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6.3    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蒸 馏 方 式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7641770" y="2730137"/>
            <a:ext cx="4389119" cy="4015918"/>
            <a:chOff x="462859" y="2870375"/>
            <a:chExt cx="4493622" cy="3881595"/>
          </a:xfrm>
        </p:grpSpPr>
        <p:grpSp>
          <p:nvGrpSpPr>
            <p:cNvPr id="25" name="组合 24"/>
            <p:cNvGrpSpPr/>
            <p:nvPr/>
          </p:nvGrpSpPr>
          <p:grpSpPr>
            <a:xfrm>
              <a:off x="462859" y="2870375"/>
              <a:ext cx="4493622" cy="3881595"/>
              <a:chOff x="462859" y="2870375"/>
              <a:chExt cx="4493622" cy="3881595"/>
            </a:xfrm>
          </p:grpSpPr>
          <p:pic>
            <p:nvPicPr>
              <p:cNvPr id="28" name="Picture 15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859" y="2870375"/>
                <a:ext cx="4493622" cy="38815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9" name="组合 28"/>
              <p:cNvGrpSpPr/>
              <p:nvPr/>
            </p:nvGrpSpPr>
            <p:grpSpPr>
              <a:xfrm>
                <a:off x="647229" y="3928687"/>
                <a:ext cx="3620145" cy="799680"/>
                <a:chOff x="647229" y="3928687"/>
                <a:chExt cx="3620145" cy="799680"/>
              </a:xfrm>
            </p:grpSpPr>
            <p:grpSp>
              <p:nvGrpSpPr>
                <p:cNvPr id="34" name="组合 33"/>
                <p:cNvGrpSpPr/>
                <p:nvPr/>
              </p:nvGrpSpPr>
              <p:grpSpPr>
                <a:xfrm>
                  <a:off x="647229" y="3928687"/>
                  <a:ext cx="3620145" cy="799680"/>
                  <a:chOff x="7544418" y="3583167"/>
                  <a:chExt cx="3620145" cy="79968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文本框 37"/>
                      <p:cNvSpPr txBox="1"/>
                      <p:nvPr/>
                    </p:nvSpPr>
                    <p:spPr>
                      <a:xfrm>
                        <a:off x="7544418" y="3828849"/>
                        <a:ext cx="25410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38" name="文本框 3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544418" y="3828849"/>
                        <a:ext cx="254108" cy="276999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17073" r="-7317" b="-1276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" name="文本框 39"/>
                      <p:cNvSpPr txBox="1"/>
                      <p:nvPr/>
                    </p:nvSpPr>
                    <p:spPr>
                      <a:xfrm flipH="1">
                        <a:off x="10798802" y="4152015"/>
                        <a:ext cx="36576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1400" b="1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6" name="文本框 1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flipH="1">
                        <a:off x="10798802" y="4152015"/>
                        <a:ext cx="365761" cy="215444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b="-285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文本框 40"/>
                      <p:cNvSpPr txBox="1"/>
                      <p:nvPr/>
                    </p:nvSpPr>
                    <p:spPr>
                      <a:xfrm>
                        <a:off x="7546539" y="4105848"/>
                        <a:ext cx="25943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41" name="文本框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546539" y="4105848"/>
                        <a:ext cx="259430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16667" r="-7143" b="-1276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2" name="文本框 41"/>
                      <p:cNvSpPr txBox="1"/>
                      <p:nvPr/>
                    </p:nvSpPr>
                    <p:spPr>
                      <a:xfrm>
                        <a:off x="7544418" y="3583167"/>
                        <a:ext cx="25943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42" name="文本框 4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544418" y="3583167"/>
                        <a:ext cx="259430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16667" r="-7143" b="-1489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文本框 42"/>
                      <p:cNvSpPr txBox="1"/>
                      <p:nvPr/>
                    </p:nvSpPr>
                    <p:spPr>
                      <a:xfrm flipH="1">
                        <a:off x="8335849" y="3822413"/>
                        <a:ext cx="36576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1400" b="1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文本框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flipH="1">
                        <a:off x="8335849" y="3822413"/>
                        <a:ext cx="365761" cy="215444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b="-2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5" name="直接连接符 34"/>
                <p:cNvCxnSpPr/>
                <p:nvPr/>
              </p:nvCxnSpPr>
              <p:spPr>
                <a:xfrm>
                  <a:off x="908780" y="4154870"/>
                  <a:ext cx="895641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/>
              </p:nvCxnSpPr>
              <p:spPr>
                <a:xfrm flipV="1">
                  <a:off x="925526" y="4383378"/>
                  <a:ext cx="1269034" cy="13502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/>
              </p:nvCxnSpPr>
              <p:spPr>
                <a:xfrm flipV="1">
                  <a:off x="925526" y="4625828"/>
                  <a:ext cx="1784144" cy="29686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/>
                <p:cNvSpPr txBox="1"/>
                <p:nvPr/>
              </p:nvSpPr>
              <p:spPr>
                <a:xfrm>
                  <a:off x="3266445" y="3959464"/>
                  <a:ext cx="22801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6" name="文本框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445" y="3959464"/>
                  <a:ext cx="228011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19444" r="-5556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/>
          <p:cNvGrpSpPr/>
          <p:nvPr/>
        </p:nvGrpSpPr>
        <p:grpSpPr>
          <a:xfrm>
            <a:off x="343854" y="3187337"/>
            <a:ext cx="7035502" cy="3558718"/>
            <a:chOff x="343854" y="3187337"/>
            <a:chExt cx="7035502" cy="3558718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54" y="3187337"/>
              <a:ext cx="7035502" cy="3558718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1632056" y="6186712"/>
              <a:ext cx="875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第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级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902559" y="6202316"/>
              <a:ext cx="875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第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级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9467334" y="4525054"/>
                <a:ext cx="42454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334" y="4525054"/>
                <a:ext cx="42454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3737705" y="4977574"/>
                <a:ext cx="222708" cy="238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05" y="4977574"/>
                <a:ext cx="222708" cy="238850"/>
              </a:xfrm>
              <a:prstGeom prst="rect">
                <a:avLst/>
              </a:prstGeom>
              <a:blipFill>
                <a:blip r:embed="rId12"/>
                <a:stretch>
                  <a:fillRect l="-16216" r="-2703" b="-12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3658086" y="4652425"/>
                <a:ext cx="42454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086" y="4652425"/>
                <a:ext cx="424540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61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43854" y="821356"/>
                <a:ext cx="11517219" cy="2336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）传质：当第二级中间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馏分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的液相（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）与第一级所产生的气相（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）直接混合时，气相和液相处于不平衡关系，将进行气液两相传质。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液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相组成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400" b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（气相组成的平衡组成），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相际传质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方向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组分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从液相转移到气相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，同时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组分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从气相转移到液相。从而产生新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的平衡气相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），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气相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组成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与液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组成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相平衡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。（气相含量增加）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54" y="821356"/>
                <a:ext cx="11517219" cy="2336537"/>
              </a:xfrm>
              <a:prstGeom prst="rect">
                <a:avLst/>
              </a:prstGeom>
              <a:blipFill>
                <a:blip r:embed="rId2"/>
                <a:stretch>
                  <a:fillRect l="-794" t="-1305" r="-317" b="-23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542639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6.3    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蒸 馏 方 式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406923" y="3157893"/>
            <a:ext cx="7035502" cy="3588161"/>
            <a:chOff x="343854" y="3187337"/>
            <a:chExt cx="7035502" cy="3558718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54" y="3187337"/>
              <a:ext cx="7035502" cy="3558718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/>
          </p:nvSpPr>
          <p:spPr>
            <a:xfrm>
              <a:off x="1632056" y="6186712"/>
              <a:ext cx="875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第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级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902559" y="6202316"/>
              <a:ext cx="875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第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级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41770" y="3157893"/>
            <a:ext cx="4389119" cy="3588162"/>
            <a:chOff x="7641770" y="2730137"/>
            <a:chExt cx="4389119" cy="4015918"/>
          </a:xfrm>
        </p:grpSpPr>
        <p:grpSp>
          <p:nvGrpSpPr>
            <p:cNvPr id="19" name="组合 18"/>
            <p:cNvGrpSpPr/>
            <p:nvPr/>
          </p:nvGrpSpPr>
          <p:grpSpPr>
            <a:xfrm>
              <a:off x="7641770" y="2730137"/>
              <a:ext cx="4389119" cy="4015918"/>
              <a:chOff x="462859" y="2870375"/>
              <a:chExt cx="4493622" cy="3881595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62859" y="2870375"/>
                <a:ext cx="4493622" cy="3881595"/>
                <a:chOff x="462859" y="2870375"/>
                <a:chExt cx="4493622" cy="3881595"/>
              </a:xfrm>
            </p:grpSpPr>
            <p:pic>
              <p:nvPicPr>
                <p:cNvPr id="22" name="Picture 15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2859" y="2870375"/>
                  <a:ext cx="4493622" cy="38815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23" name="组合 22"/>
                <p:cNvGrpSpPr/>
                <p:nvPr/>
              </p:nvGrpSpPr>
              <p:grpSpPr>
                <a:xfrm>
                  <a:off x="647229" y="3928687"/>
                  <a:ext cx="3620145" cy="799680"/>
                  <a:chOff x="647229" y="3928687"/>
                  <a:chExt cx="3620145" cy="799680"/>
                </a:xfrm>
              </p:grpSpPr>
              <p:grpSp>
                <p:nvGrpSpPr>
                  <p:cNvPr id="24" name="组合 23"/>
                  <p:cNvGrpSpPr/>
                  <p:nvPr/>
                </p:nvGrpSpPr>
                <p:grpSpPr>
                  <a:xfrm>
                    <a:off x="647229" y="3928687"/>
                    <a:ext cx="3620145" cy="799680"/>
                    <a:chOff x="7544418" y="3583167"/>
                    <a:chExt cx="3620145" cy="799680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8" name="文本框 27"/>
                        <p:cNvSpPr txBox="1"/>
                        <p:nvPr/>
                      </p:nvSpPr>
                      <p:spPr>
                        <a:xfrm>
                          <a:off x="7544418" y="3828849"/>
                          <a:ext cx="25410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8" name="文本框 27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44418" y="3828849"/>
                          <a:ext cx="254108" cy="276999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l="-17073" r="-7317" b="-2381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文本框 28"/>
                        <p:cNvSpPr txBox="1"/>
                        <p:nvPr/>
                      </p:nvSpPr>
                      <p:spPr>
                        <a:xfrm flipH="1">
                          <a:off x="10798802" y="4152015"/>
                          <a:ext cx="365761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6" name="文本框 15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flipH="1">
                          <a:off x="10798802" y="4152015"/>
                          <a:ext cx="365761" cy="215444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b="-2857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0" name="文本框 29"/>
                        <p:cNvSpPr txBox="1"/>
                        <p:nvPr/>
                      </p:nvSpPr>
                      <p:spPr>
                        <a:xfrm>
                          <a:off x="7546539" y="4105848"/>
                          <a:ext cx="25943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30" name="文本框 29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46539" y="4105848"/>
                          <a:ext cx="259430" cy="276999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l="-16667" r="-7143" b="-2381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文本框 30"/>
                        <p:cNvSpPr txBox="1"/>
                        <p:nvPr/>
                      </p:nvSpPr>
                      <p:spPr>
                        <a:xfrm>
                          <a:off x="7544418" y="3583167"/>
                          <a:ext cx="25943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31" name="文本框 3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44418" y="3583167"/>
                          <a:ext cx="259430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16667" r="-7143" b="-2619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文本框 31"/>
                        <p:cNvSpPr txBox="1"/>
                        <p:nvPr/>
                      </p:nvSpPr>
                      <p:spPr>
                        <a:xfrm flipH="1">
                          <a:off x="8335849" y="3822413"/>
                          <a:ext cx="365761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文本框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flipH="1">
                          <a:off x="8335849" y="3822413"/>
                          <a:ext cx="365761" cy="215444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b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25" name="直接连接符 24"/>
                  <p:cNvCxnSpPr/>
                  <p:nvPr/>
                </p:nvCxnSpPr>
                <p:spPr>
                  <a:xfrm>
                    <a:off x="908780" y="4154870"/>
                    <a:ext cx="895641" cy="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prstDash val="dash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接连接符 25"/>
                  <p:cNvCxnSpPr/>
                  <p:nvPr/>
                </p:nvCxnSpPr>
                <p:spPr>
                  <a:xfrm flipV="1">
                    <a:off x="925526" y="4383378"/>
                    <a:ext cx="1269034" cy="13502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prstDash val="dash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直接连接符 26"/>
                  <p:cNvCxnSpPr/>
                  <p:nvPr/>
                </p:nvCxnSpPr>
                <p:spPr>
                  <a:xfrm flipV="1">
                    <a:off x="925526" y="4625828"/>
                    <a:ext cx="1784144" cy="29686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prstDash val="dash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/>
                  <p:cNvSpPr txBox="1"/>
                  <p:nvPr/>
                </p:nvSpPr>
                <p:spPr>
                  <a:xfrm>
                    <a:off x="3266445" y="3959464"/>
                    <a:ext cx="2280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21" name="文本框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66445" y="3959464"/>
                    <a:ext cx="228011" cy="21544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9444" r="-5556" b="-3636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9467334" y="4525054"/>
                  <a:ext cx="42454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7334" y="4525054"/>
                  <a:ext cx="424540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3760550" y="4955398"/>
                <a:ext cx="222708" cy="238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550" y="4955398"/>
                <a:ext cx="222708" cy="238850"/>
              </a:xfrm>
              <a:prstGeom prst="rect">
                <a:avLst/>
              </a:prstGeom>
              <a:blipFill>
                <a:blip r:embed="rId12"/>
                <a:stretch>
                  <a:fillRect l="-19444" r="-5556" b="-12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3680931" y="4630249"/>
                <a:ext cx="42454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931" y="4630249"/>
                <a:ext cx="424540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652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43854" y="821356"/>
                <a:ext cx="11517219" cy="3234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当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第二级中间馏分的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气相（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）与第一级所产生的液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相（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）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直接混合时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气相和液相处于不平衡关系，将进行气液两相传质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气相组成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（液相组成的平衡组成），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相际传质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方向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组分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从液相转移到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气相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，同时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组分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从气相转移到液相。从而产生新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平衡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液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相（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Sup>
                      <m:sSub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），液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组成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气相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组成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相平衡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。（液相含量减少）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54" y="821356"/>
                <a:ext cx="11517219" cy="3234219"/>
              </a:xfrm>
              <a:prstGeom prst="rect">
                <a:avLst/>
              </a:prstGeom>
              <a:blipFill>
                <a:blip r:embed="rId2"/>
                <a:stretch>
                  <a:fillRect l="-794" t="-943" r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542639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6.3    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蒸 馏 方 式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406923" y="3157893"/>
            <a:ext cx="7035502" cy="3588161"/>
            <a:chOff x="343854" y="3187337"/>
            <a:chExt cx="7035502" cy="3558718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54" y="3187337"/>
              <a:ext cx="7035502" cy="3558718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/>
          </p:nvSpPr>
          <p:spPr>
            <a:xfrm>
              <a:off x="1632056" y="6186712"/>
              <a:ext cx="875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第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级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902559" y="6202316"/>
              <a:ext cx="875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第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级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41770" y="3157893"/>
            <a:ext cx="4389119" cy="3588162"/>
            <a:chOff x="7641770" y="2730137"/>
            <a:chExt cx="4389119" cy="4015918"/>
          </a:xfrm>
        </p:grpSpPr>
        <p:grpSp>
          <p:nvGrpSpPr>
            <p:cNvPr id="19" name="组合 18"/>
            <p:cNvGrpSpPr/>
            <p:nvPr/>
          </p:nvGrpSpPr>
          <p:grpSpPr>
            <a:xfrm>
              <a:off x="7641770" y="2730137"/>
              <a:ext cx="4389119" cy="4015918"/>
              <a:chOff x="462859" y="2870375"/>
              <a:chExt cx="4493622" cy="3881595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62859" y="2870375"/>
                <a:ext cx="4493622" cy="3881595"/>
                <a:chOff x="462859" y="2870375"/>
                <a:chExt cx="4493622" cy="3881595"/>
              </a:xfrm>
            </p:grpSpPr>
            <p:pic>
              <p:nvPicPr>
                <p:cNvPr id="22" name="Picture 15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2859" y="2870375"/>
                  <a:ext cx="4493622" cy="38815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23" name="组合 22"/>
                <p:cNvGrpSpPr/>
                <p:nvPr/>
              </p:nvGrpSpPr>
              <p:grpSpPr>
                <a:xfrm>
                  <a:off x="647229" y="3928687"/>
                  <a:ext cx="3620145" cy="799680"/>
                  <a:chOff x="647229" y="3928687"/>
                  <a:chExt cx="3620145" cy="799680"/>
                </a:xfrm>
              </p:grpSpPr>
              <p:grpSp>
                <p:nvGrpSpPr>
                  <p:cNvPr id="24" name="组合 23"/>
                  <p:cNvGrpSpPr/>
                  <p:nvPr/>
                </p:nvGrpSpPr>
                <p:grpSpPr>
                  <a:xfrm>
                    <a:off x="647229" y="3928687"/>
                    <a:ext cx="3620145" cy="799680"/>
                    <a:chOff x="7544418" y="3583167"/>
                    <a:chExt cx="3620145" cy="799680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8" name="文本框 27"/>
                        <p:cNvSpPr txBox="1"/>
                        <p:nvPr/>
                      </p:nvSpPr>
                      <p:spPr>
                        <a:xfrm>
                          <a:off x="7544418" y="3828849"/>
                          <a:ext cx="25410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8" name="文本框 27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44418" y="3828849"/>
                          <a:ext cx="254108" cy="276999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l="-17073" r="-7317" b="-2381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文本框 28"/>
                        <p:cNvSpPr txBox="1"/>
                        <p:nvPr/>
                      </p:nvSpPr>
                      <p:spPr>
                        <a:xfrm flipH="1">
                          <a:off x="10798802" y="4152015"/>
                          <a:ext cx="365761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6" name="文本框 15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flipH="1">
                          <a:off x="10798802" y="4152015"/>
                          <a:ext cx="365761" cy="215444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b="-2857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0" name="文本框 29"/>
                        <p:cNvSpPr txBox="1"/>
                        <p:nvPr/>
                      </p:nvSpPr>
                      <p:spPr>
                        <a:xfrm>
                          <a:off x="7546539" y="4105848"/>
                          <a:ext cx="25943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30" name="文本框 29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46539" y="4105848"/>
                          <a:ext cx="259430" cy="276999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l="-16667" r="-7143" b="-2381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文本框 30"/>
                        <p:cNvSpPr txBox="1"/>
                        <p:nvPr/>
                      </p:nvSpPr>
                      <p:spPr>
                        <a:xfrm>
                          <a:off x="7544418" y="3583167"/>
                          <a:ext cx="25943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31" name="文本框 3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44418" y="3583167"/>
                          <a:ext cx="259430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16667" r="-7143" b="-2619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文本框 31"/>
                        <p:cNvSpPr txBox="1"/>
                        <p:nvPr/>
                      </p:nvSpPr>
                      <p:spPr>
                        <a:xfrm flipH="1">
                          <a:off x="8335849" y="3822413"/>
                          <a:ext cx="365761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文本框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flipH="1">
                          <a:off x="8335849" y="3822413"/>
                          <a:ext cx="365761" cy="215444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b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25" name="直接连接符 24"/>
                  <p:cNvCxnSpPr/>
                  <p:nvPr/>
                </p:nvCxnSpPr>
                <p:spPr>
                  <a:xfrm>
                    <a:off x="908780" y="4154870"/>
                    <a:ext cx="895641" cy="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prstDash val="dash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接连接符 25"/>
                  <p:cNvCxnSpPr/>
                  <p:nvPr/>
                </p:nvCxnSpPr>
                <p:spPr>
                  <a:xfrm flipV="1">
                    <a:off x="925526" y="4383378"/>
                    <a:ext cx="1269034" cy="13502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prstDash val="dash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直接连接符 26"/>
                  <p:cNvCxnSpPr/>
                  <p:nvPr/>
                </p:nvCxnSpPr>
                <p:spPr>
                  <a:xfrm flipV="1">
                    <a:off x="925526" y="4625828"/>
                    <a:ext cx="1784144" cy="29686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prstDash val="dash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/>
                  <p:cNvSpPr txBox="1"/>
                  <p:nvPr/>
                </p:nvSpPr>
                <p:spPr>
                  <a:xfrm>
                    <a:off x="3266445" y="3959464"/>
                    <a:ext cx="2280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21" name="文本框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66445" y="3959464"/>
                    <a:ext cx="228011" cy="21544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9444" r="-5556" b="-3636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9467334" y="4525054"/>
                  <a:ext cx="42454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7334" y="4525054"/>
                  <a:ext cx="424540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3789118" y="4975494"/>
                <a:ext cx="222708" cy="238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118" y="4975494"/>
                <a:ext cx="222708" cy="238850"/>
              </a:xfrm>
              <a:prstGeom prst="rect">
                <a:avLst/>
              </a:prstGeom>
              <a:blipFill>
                <a:blip r:embed="rId12"/>
                <a:stretch>
                  <a:fillRect l="-19444" r="-5556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3688202" y="4667717"/>
                <a:ext cx="42454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202" y="4667717"/>
                <a:ext cx="424540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877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3854" y="821356"/>
            <a:ext cx="11517219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）省去了中间的加热器和冷却器，但上半部分需要最后一级的冷却器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，产生需要的上一级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的液相（液相回流）。下半部分需要最后一级的加热器，产生需要的上一级的气相（气相回流）。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）工业上在塔器内完成上述流程。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542639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6.3    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蒸 馏 方 式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06923" y="2709052"/>
            <a:ext cx="7035502" cy="4037003"/>
            <a:chOff x="343854" y="3187337"/>
            <a:chExt cx="7035502" cy="355871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54" y="3187337"/>
              <a:ext cx="7035502" cy="3558718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632056" y="6186712"/>
              <a:ext cx="875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第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级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902559" y="6202316"/>
              <a:ext cx="875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第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级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641770" y="2370238"/>
            <a:ext cx="4389119" cy="4375817"/>
            <a:chOff x="7641770" y="2730137"/>
            <a:chExt cx="4389119" cy="4015918"/>
          </a:xfrm>
        </p:grpSpPr>
        <p:grpSp>
          <p:nvGrpSpPr>
            <p:cNvPr id="9" name="组合 8"/>
            <p:cNvGrpSpPr/>
            <p:nvPr/>
          </p:nvGrpSpPr>
          <p:grpSpPr>
            <a:xfrm>
              <a:off x="7641770" y="2730137"/>
              <a:ext cx="4389119" cy="4015918"/>
              <a:chOff x="462859" y="2870375"/>
              <a:chExt cx="4493622" cy="3881595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462859" y="2870375"/>
                <a:ext cx="4493622" cy="3881595"/>
                <a:chOff x="462859" y="2870375"/>
                <a:chExt cx="4493622" cy="3881595"/>
              </a:xfrm>
            </p:grpSpPr>
            <p:pic>
              <p:nvPicPr>
                <p:cNvPr id="14" name="Picture 15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2859" y="2870375"/>
                  <a:ext cx="4493622" cy="38815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15" name="组合 14"/>
                <p:cNvGrpSpPr/>
                <p:nvPr/>
              </p:nvGrpSpPr>
              <p:grpSpPr>
                <a:xfrm>
                  <a:off x="647229" y="3928687"/>
                  <a:ext cx="3620145" cy="799680"/>
                  <a:chOff x="647229" y="3928687"/>
                  <a:chExt cx="3620145" cy="799680"/>
                </a:xfrm>
              </p:grpSpPr>
              <p:grpSp>
                <p:nvGrpSpPr>
                  <p:cNvPr id="16" name="组合 15"/>
                  <p:cNvGrpSpPr/>
                  <p:nvPr/>
                </p:nvGrpSpPr>
                <p:grpSpPr>
                  <a:xfrm>
                    <a:off x="647229" y="3928687"/>
                    <a:ext cx="3620145" cy="799680"/>
                    <a:chOff x="7544418" y="3583167"/>
                    <a:chExt cx="3620145" cy="799680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0" name="文本框 19"/>
                        <p:cNvSpPr txBox="1"/>
                        <p:nvPr/>
                      </p:nvSpPr>
                      <p:spPr>
                        <a:xfrm>
                          <a:off x="7544418" y="3828849"/>
                          <a:ext cx="25410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0" name="文本框 19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44418" y="3828849"/>
                          <a:ext cx="254108" cy="276999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17073" r="-7317" b="-196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" name="文本框 20"/>
                        <p:cNvSpPr txBox="1"/>
                        <p:nvPr/>
                      </p:nvSpPr>
                      <p:spPr>
                        <a:xfrm flipH="1">
                          <a:off x="10798802" y="4152015"/>
                          <a:ext cx="365761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6" name="文本框 15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flipH="1">
                          <a:off x="10798802" y="4152015"/>
                          <a:ext cx="365761" cy="215444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b="-2857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2" name="文本框 21"/>
                        <p:cNvSpPr txBox="1"/>
                        <p:nvPr/>
                      </p:nvSpPr>
                      <p:spPr>
                        <a:xfrm>
                          <a:off x="7546539" y="4105848"/>
                          <a:ext cx="25943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2" name="文本框 21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46539" y="4105848"/>
                          <a:ext cx="259430" cy="276999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16667" r="-7143" b="-392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3" name="文本框 22"/>
                        <p:cNvSpPr txBox="1"/>
                        <p:nvPr/>
                      </p:nvSpPr>
                      <p:spPr>
                        <a:xfrm>
                          <a:off x="7544418" y="3583167"/>
                          <a:ext cx="25943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3" name="文本框 2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44418" y="3583167"/>
                          <a:ext cx="259430" cy="276999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l="-16667" r="-7143" b="-392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4" name="文本框 23"/>
                        <p:cNvSpPr txBox="1"/>
                        <p:nvPr/>
                      </p:nvSpPr>
                      <p:spPr>
                        <a:xfrm flipH="1">
                          <a:off x="8335849" y="3822413"/>
                          <a:ext cx="365761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文本框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flipH="1">
                          <a:off x="8335849" y="3822413"/>
                          <a:ext cx="365761" cy="215444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b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7" name="直接连接符 16"/>
                  <p:cNvCxnSpPr/>
                  <p:nvPr/>
                </p:nvCxnSpPr>
                <p:spPr>
                  <a:xfrm>
                    <a:off x="908780" y="4154870"/>
                    <a:ext cx="895641" cy="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prstDash val="dash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直接连接符 17"/>
                  <p:cNvCxnSpPr/>
                  <p:nvPr/>
                </p:nvCxnSpPr>
                <p:spPr>
                  <a:xfrm flipV="1">
                    <a:off x="925526" y="4383378"/>
                    <a:ext cx="1269034" cy="13502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prstDash val="dash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接连接符 18"/>
                  <p:cNvCxnSpPr/>
                  <p:nvPr/>
                </p:nvCxnSpPr>
                <p:spPr>
                  <a:xfrm flipV="1">
                    <a:off x="925526" y="4625828"/>
                    <a:ext cx="1784144" cy="29686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prstDash val="dash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12"/>
                  <p:cNvSpPr txBox="1"/>
                  <p:nvPr/>
                </p:nvSpPr>
                <p:spPr>
                  <a:xfrm>
                    <a:off x="3266445" y="3959464"/>
                    <a:ext cx="2280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3" name="文本框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66445" y="3959464"/>
                    <a:ext cx="228011" cy="21544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9444" r="-5556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9467334" y="4525054"/>
                  <a:ext cx="42454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7334" y="4525054"/>
                  <a:ext cx="424540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3767821" y="4736031"/>
                <a:ext cx="222708" cy="238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821" y="4736031"/>
                <a:ext cx="222708" cy="238850"/>
              </a:xfrm>
              <a:prstGeom prst="rect">
                <a:avLst/>
              </a:prstGeom>
              <a:blipFill>
                <a:blip r:embed="rId11"/>
                <a:stretch>
                  <a:fillRect l="-16216" r="-2703" b="-12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3688202" y="4410882"/>
                <a:ext cx="42454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202" y="4410882"/>
                <a:ext cx="42454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318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3854" y="821356"/>
            <a:ext cx="11517219" cy="5550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6.3.3.3</a:t>
            </a:r>
            <a:r>
              <a:rPr lang="zh-CN" altLang="en-US" sz="2400" b="1" dirty="0" smtClean="0">
                <a:solidFill>
                  <a:srgbClr val="FFC000"/>
                </a:solidFill>
                <a:latin typeface="+mn-ea"/>
                <a:cs typeface="Times New Roman" panose="02020603050405020304" pitchFamily="18" charset="0"/>
              </a:rPr>
              <a:t>    </a:t>
            </a:r>
            <a:r>
              <a:rPr lang="zh-CN" altLang="en-US" sz="2400" b="1" dirty="0">
                <a:solidFill>
                  <a:srgbClr val="FFC000"/>
                </a:solidFill>
                <a:latin typeface="+mn-ea"/>
                <a:cs typeface="Times New Roman" panose="02020603050405020304" pitchFamily="18" charset="0"/>
              </a:rPr>
              <a:t>连续精馏装置</a:t>
            </a:r>
            <a:r>
              <a:rPr lang="zh-CN" altLang="en-US" sz="2400" b="1" dirty="0" smtClean="0">
                <a:solidFill>
                  <a:srgbClr val="FFC000"/>
                </a:solidFill>
                <a:latin typeface="+mn-ea"/>
                <a:cs typeface="Times New Roman" panose="02020603050405020304" pitchFamily="18" charset="0"/>
              </a:rPr>
              <a:t>流程</a:t>
            </a:r>
            <a:endParaRPr lang="en-US" altLang="zh-CN" sz="2400" b="1" dirty="0" smtClean="0">
              <a:solidFill>
                <a:srgbClr val="FFC000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ts val="4000"/>
              </a:lnSpc>
            </a:pPr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1.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连续精馏的主要装置</a:t>
            </a:r>
            <a:endParaRPr lang="en-US" altLang="zh-CN" sz="2400" b="1" dirty="0" smtClean="0">
              <a:latin typeface="+mn-ea"/>
              <a:cs typeface="Times New Roman" panose="02020603050405020304" pitchFamily="18" charset="0"/>
            </a:endParaRPr>
          </a:p>
          <a:p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）精馏塔（板式塔或填料塔）</a:t>
            </a:r>
            <a:endParaRPr lang="en-US" altLang="zh-CN" sz="2400" b="1" dirty="0" smtClean="0"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：加料板（进料板）：原料液进入的那层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塔板</a:t>
            </a:r>
            <a:endParaRPr lang="en-US" altLang="zh-CN" sz="2400" b="1" dirty="0" smtClean="0"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B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：精馏段：加料板以上的塔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段</a:t>
            </a:r>
            <a:endParaRPr lang="en-US" altLang="zh-CN" sz="2400" b="1" dirty="0" smtClean="0"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C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：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提馏段：加料板以下（包括加料板）的塔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段</a:t>
            </a:r>
            <a:endParaRPr lang="en-US" altLang="zh-CN" sz="2400" b="1" dirty="0" smtClean="0">
              <a:latin typeface="+mn-ea"/>
              <a:cs typeface="Times New Roman" panose="02020603050405020304" pitchFamily="18" charset="0"/>
            </a:endParaRPr>
          </a:p>
          <a:p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）再沸器</a:t>
            </a:r>
            <a:endParaRPr lang="en-US" altLang="zh-CN" sz="2400" b="1" dirty="0" smtClean="0"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	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产生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塔底蒸汽回流和塔底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产品</a:t>
            </a:r>
            <a:endParaRPr lang="en-US" altLang="zh-CN" sz="2400" b="1" dirty="0" smtClean="0">
              <a:latin typeface="+mn-ea"/>
              <a:cs typeface="Times New Roman" panose="02020603050405020304" pitchFamily="18" charset="0"/>
            </a:endParaRPr>
          </a:p>
          <a:p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3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）冷凝器</a:t>
            </a:r>
            <a:endParaRPr lang="en-US" altLang="zh-CN" sz="2400" b="1" dirty="0" smtClean="0"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+mn-ea"/>
                <a:cs typeface="Times New Roman" panose="02020603050405020304" pitchFamily="18" charset="0"/>
              </a:rPr>
              <a:t>	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产生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塔顶回流液和塔顶产品</a:t>
            </a:r>
            <a:endParaRPr lang="en-US" altLang="zh-CN" sz="2400" b="1" dirty="0">
              <a:latin typeface="+mn-ea"/>
              <a:cs typeface="Times New Roman" panose="02020603050405020304" pitchFamily="18" charset="0"/>
            </a:endParaRPr>
          </a:p>
          <a:p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）冷却器、原料预热器和贮槽</a:t>
            </a:r>
            <a:endParaRPr lang="en-US" altLang="zh-CN" sz="2400" b="1" dirty="0" smtClean="0">
              <a:latin typeface="+mn-ea"/>
              <a:cs typeface="Times New Roman" panose="02020603050405020304" pitchFamily="18" charset="0"/>
            </a:endParaRPr>
          </a:p>
          <a:p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   达到所需的目标温度</a:t>
            </a:r>
            <a:endParaRPr lang="en-US" altLang="zh-CN" sz="2400" b="1" dirty="0">
              <a:latin typeface="+mn-ea"/>
              <a:cs typeface="Times New Roman" panose="02020603050405020304" pitchFamily="18" charset="0"/>
            </a:endParaRPr>
          </a:p>
          <a:p>
            <a:endParaRPr lang="en-US" altLang="zh-CN" sz="2400" b="1" dirty="0" smtClean="0">
              <a:solidFill>
                <a:srgbClr val="FFFF00"/>
              </a:solidFill>
              <a:latin typeface="+mn-ea"/>
              <a:cs typeface="Times New Roman" panose="02020603050405020304" pitchFamily="18" charset="0"/>
            </a:endParaRPr>
          </a:p>
          <a:p>
            <a:r>
              <a:rPr lang="zh-CN" altLang="en-US" sz="2400" b="1" dirty="0" smtClean="0">
                <a:solidFill>
                  <a:srgbClr val="FFFF00"/>
                </a:solidFill>
                <a:latin typeface="+mn-ea"/>
                <a:cs typeface="Times New Roman" panose="02020603050405020304" pitchFamily="18" charset="0"/>
              </a:rPr>
              <a:t>定态</a:t>
            </a:r>
            <a:r>
              <a:rPr lang="zh-CN" altLang="en-US" sz="2400" b="1" dirty="0">
                <a:solidFill>
                  <a:srgbClr val="FFFF00"/>
                </a:solidFill>
                <a:latin typeface="+mn-ea"/>
                <a:cs typeface="Times New Roman" panose="02020603050405020304" pitchFamily="18" charset="0"/>
              </a:rPr>
              <a:t>操作过程，连续加料连续出料</a:t>
            </a:r>
            <a:r>
              <a:rPr lang="zh-CN" altLang="en-US" sz="2400" b="1" dirty="0" smtClean="0">
                <a:solidFill>
                  <a:srgbClr val="FFFF00"/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400" b="1" dirty="0">
              <a:solidFill>
                <a:srgbClr val="FFFF00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550331" y="1267097"/>
            <a:ext cx="4310742" cy="5055326"/>
            <a:chOff x="7550331" y="1267097"/>
            <a:chExt cx="4310742" cy="5055326"/>
          </a:xfrm>
        </p:grpSpPr>
        <p:pic>
          <p:nvPicPr>
            <p:cNvPr id="3" name="Picture 8" descr="连续精馏系统(板式塔)">
              <a:hlinkClick r:id="rId2" action="ppaction://hlinkfile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0331" y="1267097"/>
              <a:ext cx="4310742" cy="505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/>
                <p:cNvSpPr txBox="1"/>
                <p:nvPr/>
              </p:nvSpPr>
              <p:spPr>
                <a:xfrm>
                  <a:off x="7550331" y="3197223"/>
                  <a:ext cx="67832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原料</m:t>
                        </m:r>
                      </m:oMath>
                    </m:oMathPara>
                  </a14:m>
                  <a:endParaRPr lang="en-US" altLang="zh-CN" i="1" dirty="0" smtClean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，</m:t>
                        </m:r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文本框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0331" y="3197223"/>
                  <a:ext cx="678326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7207" t="-4396" r="-1802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10127493" y="3107798"/>
                  <a:ext cx="15695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zh-CN" altLang="en-US" b="0" dirty="0" smtClean="0">
                      <a:solidFill>
                        <a:schemeClr val="bg1"/>
                      </a:solidFill>
                    </a:rPr>
                    <a:t>馏出液，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7493" y="3107798"/>
                  <a:ext cx="156953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915" t="-35556" r="-3101" b="-444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10127493" y="5681347"/>
                  <a:ext cx="15109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釜液</m:t>
                        </m:r>
                        <m:r>
                          <a:rPr lang="zh-CN" alt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，</m:t>
                        </m:r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7493" y="5681347"/>
                  <a:ext cx="151092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4839" t="-8889" r="-1210" b="-2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542639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6.3    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蒸 馏 方 式</a:t>
            </a:r>
          </a:p>
        </p:txBody>
      </p:sp>
    </p:spTree>
    <p:extLst>
      <p:ext uri="{BB962C8B-B14F-4D97-AF65-F5344CB8AC3E}">
        <p14:creationId xmlns:p14="http://schemas.microsoft.com/office/powerpoint/2010/main" val="3491157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43854" y="821356"/>
                <a:ext cx="11517219" cy="5157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altLang="zh-CN" sz="24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6.3.3.4</a:t>
                </a:r>
                <a:r>
                  <a:rPr lang="zh-CN" altLang="en-US" sz="2400" b="1" dirty="0" smtClean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2400" b="1" dirty="0" smtClean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塔板的作用</a:t>
                </a:r>
                <a:endParaRPr lang="en-US" altLang="zh-CN" sz="2400" b="1" dirty="0" smtClean="0">
                  <a:solidFill>
                    <a:srgbClr val="FFC000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从图中可以看出：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       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汽液两相逆流接触传质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            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汽液两相逆流接触传热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，此时的两相温度为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。</m:t>
                    </m:r>
                  </m:oMath>
                </a14:m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     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传热和传质的极限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塔板的作用：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）塔板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提供了汽液分离的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场所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）塔板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个混合分离器，使组分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得到部分分离。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）足够多的塔板可实现溶液中组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分的较完全分离。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54" y="821356"/>
                <a:ext cx="11517219" cy="5157822"/>
              </a:xfrm>
              <a:prstGeom prst="rect">
                <a:avLst/>
              </a:prstGeom>
              <a:blipFill>
                <a:blip r:embed="rId2"/>
                <a:stretch>
                  <a:fillRect l="-794" b="-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542639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6.3    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蒸 馏 方 式</a:t>
            </a:r>
          </a:p>
        </p:txBody>
      </p:sp>
      <p:pic>
        <p:nvPicPr>
          <p:cNvPr id="4" name="Picture 8" descr="图6－13相邻塔板的温度与组成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818" y="3592286"/>
            <a:ext cx="6481763" cy="321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左箭头 2"/>
          <p:cNvSpPr/>
          <p:nvPr/>
        </p:nvSpPr>
        <p:spPr>
          <a:xfrm>
            <a:off x="4415247" y="2037806"/>
            <a:ext cx="1173572" cy="2090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左箭头 5"/>
          <p:cNvSpPr/>
          <p:nvPr/>
        </p:nvSpPr>
        <p:spPr>
          <a:xfrm>
            <a:off x="4415246" y="2481944"/>
            <a:ext cx="1173572" cy="2090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左箭头 8"/>
          <p:cNvSpPr/>
          <p:nvPr/>
        </p:nvSpPr>
        <p:spPr>
          <a:xfrm>
            <a:off x="5930537" y="2846923"/>
            <a:ext cx="1173572" cy="2090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形标注 9"/>
          <p:cNvSpPr/>
          <p:nvPr/>
        </p:nvSpPr>
        <p:spPr>
          <a:xfrm>
            <a:off x="10833781" y="2696700"/>
            <a:ext cx="1236799" cy="895585"/>
          </a:xfrm>
          <a:prstGeom prst="wedgeEllipseCallout">
            <a:avLst>
              <a:gd name="adj1" fmla="val -51979"/>
              <a:gd name="adj2" fmla="val 170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易挥发（轻）组分</a:t>
            </a:r>
            <a:endParaRPr lang="zh-CN" altLang="en-US" dirty="0"/>
          </a:p>
        </p:txBody>
      </p:sp>
      <p:sp>
        <p:nvSpPr>
          <p:cNvPr id="11" name="椭圆形标注 10"/>
          <p:cNvSpPr/>
          <p:nvPr/>
        </p:nvSpPr>
        <p:spPr>
          <a:xfrm>
            <a:off x="9660210" y="2674271"/>
            <a:ext cx="1293223" cy="895586"/>
          </a:xfrm>
          <a:prstGeom prst="wedgeEllipseCallout">
            <a:avLst>
              <a:gd name="adj1" fmla="val -23144"/>
              <a:gd name="adj2" fmla="val 1274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难</a:t>
            </a:r>
            <a:r>
              <a:rPr lang="zh-CN" altLang="en-US" dirty="0" smtClean="0"/>
              <a:t>挥发（重）组分</a:t>
            </a:r>
            <a:endParaRPr lang="zh-CN" altLang="en-US" dirty="0"/>
          </a:p>
        </p:txBody>
      </p:sp>
      <p:sp>
        <p:nvSpPr>
          <p:cNvPr id="12" name="椭圆形标注 11"/>
          <p:cNvSpPr/>
          <p:nvPr/>
        </p:nvSpPr>
        <p:spPr>
          <a:xfrm>
            <a:off x="5626711" y="6129400"/>
            <a:ext cx="951504" cy="600891"/>
          </a:xfrm>
          <a:prstGeom prst="wedgeEllipseCallout">
            <a:avLst>
              <a:gd name="adj1" fmla="val 2756"/>
              <a:gd name="adj2" fmla="val -2036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泡点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温度</a:t>
            </a:r>
            <a:endParaRPr lang="zh-CN" altLang="en-US" dirty="0"/>
          </a:p>
        </p:txBody>
      </p:sp>
      <p:sp>
        <p:nvSpPr>
          <p:cNvPr id="13" name="椭圆形标注 12"/>
          <p:cNvSpPr/>
          <p:nvPr/>
        </p:nvSpPr>
        <p:spPr>
          <a:xfrm>
            <a:off x="6955971" y="3291840"/>
            <a:ext cx="951504" cy="600891"/>
          </a:xfrm>
          <a:prstGeom prst="wedgeEllipseCallout">
            <a:avLst>
              <a:gd name="adj1" fmla="val -135903"/>
              <a:gd name="adj2" fmla="val 1267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露点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温度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463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43854" y="821356"/>
                <a:ext cx="11517219" cy="5157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altLang="zh-CN" sz="24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6.3.3.5</a:t>
                </a:r>
                <a:r>
                  <a:rPr lang="zh-CN" altLang="en-US" sz="2400" b="1" dirty="0" smtClean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2400" b="1" dirty="0" smtClean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精馏过程的回流</a:t>
                </a:r>
                <a:endParaRPr lang="en-US" altLang="zh-CN" sz="2400" b="1" dirty="0" smtClean="0">
                  <a:solidFill>
                    <a:srgbClr val="FFC000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）精馏的特点：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塔顶回流液     塔底回流汽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回流的作用：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  提供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了不平衡的气液两相，构成了气液两相接触传质的必要条件。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）塔顶回流液：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+mn-ea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 smtClean="0">
                    <a:latin typeface="+mn-ea"/>
                    <a:ea typeface="等线" panose="02010600030101010101" pitchFamily="2" charset="-122"/>
                    <a:cs typeface="Times New Roman" panose="02020603050405020304" pitchFamily="18" charset="0"/>
                  </a:rPr>
                  <a:t>①</a:t>
                </a:r>
                <a:r>
                  <a:rPr lang="en-US" altLang="zh-CN" sz="2400" b="1" dirty="0" smtClean="0">
                    <a:latin typeface="+mn-ea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含量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增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+mn-ea"/>
                    <a:ea typeface="等线" panose="02010600030101010101" pitchFamily="2" charset="-122"/>
                    <a:cs typeface="Times New Roman" panose="02020603050405020304" pitchFamily="18" charset="0"/>
                  </a:rPr>
                  <a:t> ②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温度低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+mn-ea"/>
                    <a:ea typeface="等线" panose="02010600030101010101" pitchFamily="2" charset="-122"/>
                    <a:cs typeface="Times New Roman" panose="02020603050405020304" pitchFamily="18" charset="0"/>
                  </a:rPr>
                  <a:t> ③ 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在任一块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塔板上，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上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一块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塔板下来的液体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，含量较高，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温度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较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低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54" y="821356"/>
                <a:ext cx="11517219" cy="5157822"/>
              </a:xfrm>
              <a:prstGeom prst="rect">
                <a:avLst/>
              </a:prstGeom>
              <a:blipFill>
                <a:blip r:embed="rId2"/>
                <a:stretch>
                  <a:fillRect l="-794" b="-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542639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6.3    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蒸 馏 方 式</a:t>
            </a: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456" y="3734974"/>
            <a:ext cx="3611833" cy="295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8518730" y="3734974"/>
            <a:ext cx="3435530" cy="2957316"/>
            <a:chOff x="2880" y="845"/>
            <a:chExt cx="2041" cy="1859"/>
          </a:xfrm>
        </p:grpSpPr>
        <p:pic>
          <p:nvPicPr>
            <p:cNvPr id="7" name="Picture 4" descr="图6－14-1液相回流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47" t="1897" b="21443"/>
            <a:stretch>
              <a:fillRect/>
            </a:stretch>
          </p:blipFill>
          <p:spPr bwMode="auto">
            <a:xfrm>
              <a:off x="2880" y="845"/>
              <a:ext cx="2041" cy="1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3424" y="2296"/>
              <a:ext cx="363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1">
                  <a:solidFill>
                    <a:srgbClr val="000000"/>
                  </a:solidFill>
                </a:rPr>
                <a:t>x</a:t>
              </a:r>
              <a:r>
                <a:rPr lang="en-US" altLang="zh-CN" sz="2400" baseline="-250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3016" y="1344"/>
              <a:ext cx="363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rgbClr val="000000"/>
                  </a:solidFill>
                </a:rPr>
                <a:t>t</a:t>
              </a:r>
              <a:r>
                <a:rPr lang="en-US" altLang="zh-CN" sz="2000" b="1" baseline="-250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flipH="1">
              <a:off x="3198" y="1480"/>
              <a:ext cx="362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03466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43854" y="821356"/>
                <a:ext cx="11517219" cy="2336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）塔釜回流汽：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① 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含量降低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  <m:r>
                      <a:rPr lang="zh-CN" alt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+mn-ea"/>
                    <a:ea typeface="等线" panose="02010600030101010101" pitchFamily="2" charset="-122"/>
                    <a:cs typeface="Times New Roman" panose="02020603050405020304" pitchFamily="18" charset="0"/>
                  </a:rPr>
                  <a:t> ②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温度高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</m:oMath>
                </a14:m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zh-CN" sz="2400" b="1" dirty="0" smtClean="0">
                    <a:latin typeface="+mn-ea"/>
                    <a:ea typeface="等线" panose="02010600030101010101" pitchFamily="2" charset="-122"/>
                    <a:cs typeface="Times New Roman" panose="02020603050405020304" pitchFamily="18" charset="0"/>
                  </a:rPr>
                  <a:t> ③ 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在任一块塔板上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，下一块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塔板上来的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蒸汽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，含量较低，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温度高。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54" y="821356"/>
                <a:ext cx="11517219" cy="2336537"/>
              </a:xfrm>
              <a:prstGeom prst="rect">
                <a:avLst/>
              </a:prstGeom>
              <a:blipFill>
                <a:blip r:embed="rId2"/>
                <a:stretch>
                  <a:fillRect l="-794" t="-1305" b="-23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542639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6.3    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蒸 馏 方 式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091" y="1920241"/>
            <a:ext cx="6299972" cy="4817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8518730" y="2767389"/>
                <a:ext cx="3038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730" y="2767389"/>
                <a:ext cx="303801" cy="276999"/>
              </a:xfrm>
              <a:prstGeom prst="rect">
                <a:avLst/>
              </a:prstGeom>
              <a:blipFill>
                <a:blip r:embed="rId4"/>
                <a:stretch>
                  <a:fillRect l="-14000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159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43854" y="821356"/>
                <a:ext cx="11517219" cy="2336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思考题：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）某精馏塔精馏段内相邻两层理论板，离开上层板的气相露点温度为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，液相泡点温度为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；离开下层板的气相露点温度为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，液相的泡点温度为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。试按从大到小的顺序将以上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个温度排列。（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54" y="821356"/>
                <a:ext cx="11517219" cy="2336537"/>
              </a:xfrm>
              <a:prstGeom prst="rect">
                <a:avLst/>
              </a:prstGeom>
              <a:blipFill>
                <a:blip r:embed="rId2"/>
                <a:stretch>
                  <a:fillRect l="-794" t="-1305" r="-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542639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6.3    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蒸 馏 方 式</a:t>
            </a:r>
          </a:p>
        </p:txBody>
      </p:sp>
    </p:spTree>
    <p:extLst>
      <p:ext uri="{BB962C8B-B14F-4D97-AF65-F5344CB8AC3E}">
        <p14:creationId xmlns:p14="http://schemas.microsoft.com/office/powerpoint/2010/main" val="1296022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39634" y="770639"/>
                <a:ext cx="11521439" cy="61249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6.3.2    </a:t>
                </a:r>
                <a:r>
                  <a:rPr lang="zh-CN" altLang="en-US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26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平衡蒸馏（闪蒸）</a:t>
                </a:r>
                <a:endParaRPr lang="en-US" altLang="zh-CN" sz="28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）连续定态单级过程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原料液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  <m: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，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𝐅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连续加热至高于闪蒸器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压力下的泡点。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）经节流阀减压至闪蒸器内的压力。此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时的液体为过热液体。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）高于泡点的显热将部分液体汽化。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（一次部分汽化）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5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）气相易挥发组分多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——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闪蒸器顶排出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液相易挥发组分少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——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闪蒸器底排出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6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）适合大批量、粗分离的场合。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结论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：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zh-CN" alt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泡点</m:t>
                        </m:r>
                      </m:sub>
                    </m:sSub>
                  </m:oMath>
                </a14:m>
                <a:r>
                  <a:rPr lang="en-US" altLang="zh-CN" sz="2400" b="1" i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	         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zh-CN" alt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露</m:t>
                        </m:r>
                        <m:r>
                          <a:rPr lang="zh-CN" alt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点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zh-CN" altLang="en-US" sz="2400" b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形成平衡</a:t>
                </a:r>
                <a:r>
                  <a:rPr lang="zh-CN" alt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的                    </a:t>
                </a:r>
                <a:endParaRPr lang="en-US" altLang="zh-CN" sz="2400" b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  <m:r>
                          <a:rPr lang="zh-CN" alt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，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𝐅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1" i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                  </a:t>
                </a:r>
                <a:r>
                  <a:rPr lang="zh-CN" alt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或</a:t>
                </a:r>
                <a:r>
                  <a:rPr lang="en-US" altLang="zh-CN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				 </a:t>
                </a:r>
                <a:r>
                  <a:rPr lang="zh-CN" alt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气</a:t>
                </a:r>
                <a:r>
                  <a:rPr lang="zh-CN" altLang="en-US" sz="2400" b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液</a:t>
                </a:r>
                <a:r>
                  <a:rPr lang="zh-CN" alt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两相</a:t>
                </a:r>
                <a:endParaRPr lang="en-US" altLang="zh-CN" sz="2400" b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			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加热</a:t>
                </a:r>
                <a:r>
                  <a:rPr lang="en-US" altLang="zh-CN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			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冷却</a:t>
                </a:r>
                <a:r>
                  <a:rPr lang="en-US" altLang="zh-CN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V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、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</m:oMath>
                </a14:m>
                <a:r>
                  <a:rPr lang="zh-CN" alt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en-US" altLang="zh-CN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	                       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		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34" y="770639"/>
                <a:ext cx="11521439" cy="6124946"/>
              </a:xfrm>
              <a:prstGeom prst="rect">
                <a:avLst/>
              </a:prstGeom>
              <a:blipFill>
                <a:blip r:embed="rId2"/>
                <a:stretch>
                  <a:fillRect l="-952" t="-1095" b="-1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6675119" y="821356"/>
            <a:ext cx="5185954" cy="4612344"/>
            <a:chOff x="3900556" y="2168002"/>
            <a:chExt cx="4248013" cy="417785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0556" y="2168002"/>
              <a:ext cx="4248013" cy="4177855"/>
            </a:xfrm>
            <a:prstGeom prst="rect">
              <a:avLst/>
            </a:prstGeom>
            <a:solidFill>
              <a:schemeClr val="accent1">
                <a:alpha val="98000"/>
              </a:schemeClr>
            </a:solidFill>
          </p:spPr>
        </p:pic>
        <p:sp>
          <p:nvSpPr>
            <p:cNvPr id="5" name="圆角矩形标注 4"/>
            <p:cNvSpPr/>
            <p:nvPr/>
          </p:nvSpPr>
          <p:spPr>
            <a:xfrm>
              <a:off x="4919458" y="2886028"/>
              <a:ext cx="971890" cy="365760"/>
            </a:xfrm>
            <a:prstGeom prst="wedgeRoundRectCallout">
              <a:avLst>
                <a:gd name="adj1" fmla="val -19551"/>
                <a:gd name="adj2" fmla="val 176786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加热器</a:t>
              </a:r>
            </a:p>
          </p:txBody>
        </p:sp>
        <p:sp>
          <p:nvSpPr>
            <p:cNvPr id="10" name="圆角矩形标注 9"/>
            <p:cNvSpPr/>
            <p:nvPr/>
          </p:nvSpPr>
          <p:spPr>
            <a:xfrm>
              <a:off x="5139339" y="4955969"/>
              <a:ext cx="1018902" cy="365760"/>
            </a:xfrm>
            <a:prstGeom prst="wedgeRoundRectCallout">
              <a:avLst>
                <a:gd name="adj1" fmla="val 61218"/>
                <a:gd name="adj2" fmla="val -262500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</a:rPr>
                <a:t>节流阀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圆角矩形标注 10"/>
            <p:cNvSpPr/>
            <p:nvPr/>
          </p:nvSpPr>
          <p:spPr>
            <a:xfrm>
              <a:off x="7582278" y="3226094"/>
              <a:ext cx="441483" cy="823823"/>
            </a:xfrm>
            <a:prstGeom prst="wedgeRoundRectCallout">
              <a:avLst>
                <a:gd name="adj1" fmla="val -139087"/>
                <a:gd name="adj2" fmla="val -2532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</a:rPr>
                <a:t>闪蒸器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圆角矩形标注 11"/>
            <p:cNvSpPr/>
            <p:nvPr/>
          </p:nvSpPr>
          <p:spPr>
            <a:xfrm>
              <a:off x="3900556" y="2886028"/>
              <a:ext cx="1018902" cy="365760"/>
            </a:xfrm>
            <a:prstGeom prst="wedgeRoundRectCallout">
              <a:avLst>
                <a:gd name="adj1" fmla="val 13782"/>
                <a:gd name="adj2" fmla="val 155357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</a:rPr>
                <a:t>加料泵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3536517" y="103117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6.3    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蒸 馏 方 式</a:t>
            </a:r>
          </a:p>
        </p:txBody>
      </p:sp>
      <p:sp>
        <p:nvSpPr>
          <p:cNvPr id="3" name="右箭头 2"/>
          <p:cNvSpPr/>
          <p:nvPr/>
        </p:nvSpPr>
        <p:spPr>
          <a:xfrm flipV="1">
            <a:off x="1593671" y="6208330"/>
            <a:ext cx="1175656" cy="116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 flipV="1">
            <a:off x="3265716" y="6158394"/>
            <a:ext cx="1175656" cy="116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 flipV="1">
            <a:off x="6191798" y="6168195"/>
            <a:ext cx="1175656" cy="116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形标注 5"/>
          <p:cNvSpPr/>
          <p:nvPr/>
        </p:nvSpPr>
        <p:spPr>
          <a:xfrm>
            <a:off x="8509692" y="821356"/>
            <a:ext cx="1843195" cy="584618"/>
          </a:xfrm>
          <a:prstGeom prst="wedgeEllipseCallout">
            <a:avLst>
              <a:gd name="adj1" fmla="val 1846"/>
              <a:gd name="adj2" fmla="val 1444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平衡汽化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09464" y="5739338"/>
            <a:ext cx="1808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气液两相分别收集了原料的易挥发组分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14090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64" y="2299061"/>
            <a:ext cx="5836510" cy="42308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4" y="2285999"/>
            <a:ext cx="5674842" cy="423083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43854" y="821356"/>
            <a:ext cx="11517219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6.3.3</a:t>
            </a:r>
            <a:r>
              <a:rPr lang="en-US" altLang="zh-CN" sz="28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8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28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精馏 </a:t>
            </a:r>
            <a:endParaRPr lang="en-US" altLang="zh-CN" sz="2800" b="1" dirty="0" smtClean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精馏是利用混合液中各组分间挥发度的差异，通过多次部分汽化、部分冷凝实现液体混合物分离从而获得高纯度产品。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542639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6.3    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蒸 馏 方 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28615" y="5878286"/>
            <a:ext cx="87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级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960301" y="5865223"/>
            <a:ext cx="87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级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091352" y="5878286"/>
            <a:ext cx="87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级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074472" y="5865223"/>
            <a:ext cx="87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级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851965" y="2826560"/>
            <a:ext cx="1091922" cy="411948"/>
          </a:xfrm>
          <a:prstGeom prst="wedgeRoundRectCallout">
            <a:avLst>
              <a:gd name="adj1" fmla="val -14660"/>
              <a:gd name="adj2" fmla="val 2562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分离器</a:t>
            </a:r>
            <a:endParaRPr lang="zh-CN" altLang="en-US" dirty="0"/>
          </a:p>
        </p:txBody>
      </p:sp>
      <p:sp>
        <p:nvSpPr>
          <p:cNvPr id="23" name="圆角矩形标注 22"/>
          <p:cNvSpPr/>
          <p:nvPr/>
        </p:nvSpPr>
        <p:spPr>
          <a:xfrm>
            <a:off x="6730251" y="3032534"/>
            <a:ext cx="1091922" cy="411948"/>
          </a:xfrm>
          <a:prstGeom prst="wedgeRoundRectCallout">
            <a:avLst>
              <a:gd name="adj1" fmla="val -14660"/>
              <a:gd name="adj2" fmla="val 2562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分离器</a:t>
            </a:r>
            <a:endParaRPr lang="zh-CN" altLang="en-US" dirty="0"/>
          </a:p>
        </p:txBody>
      </p:sp>
      <p:sp>
        <p:nvSpPr>
          <p:cNvPr id="12" name="椭圆形标注 11"/>
          <p:cNvSpPr/>
          <p:nvPr/>
        </p:nvSpPr>
        <p:spPr>
          <a:xfrm>
            <a:off x="4121281" y="4414480"/>
            <a:ext cx="1843195" cy="584618"/>
          </a:xfrm>
          <a:prstGeom prst="wedgeEllipseCallout">
            <a:avLst>
              <a:gd name="adj1" fmla="val -5241"/>
              <a:gd name="adj2" fmla="val 1578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平衡汽化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椭圆形标注 12"/>
          <p:cNvSpPr/>
          <p:nvPr/>
        </p:nvSpPr>
        <p:spPr>
          <a:xfrm>
            <a:off x="4121280" y="3506586"/>
            <a:ext cx="1843195" cy="584618"/>
          </a:xfrm>
          <a:prstGeom prst="wedgeEllipseCallout">
            <a:avLst>
              <a:gd name="adj1" fmla="val -9493"/>
              <a:gd name="adj2" fmla="val -157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平衡冷凝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37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43854" y="821356"/>
                <a:ext cx="11517219" cy="2385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6.3.3.1</a:t>
                </a:r>
                <a:r>
                  <a:rPr lang="zh-CN" altLang="en-US" sz="24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24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多次部分汽化、部分冷凝</a:t>
                </a:r>
                <a:endParaRPr lang="en-US" altLang="zh-CN" sz="2400" b="1" dirty="0" smtClean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）第一级：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	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将原料（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）加热至温度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，料液部分汽化，生成平衡的汽液两相。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气相量：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；气相组成：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液相量：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；液相组成：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54" y="821356"/>
                <a:ext cx="11517219" cy="2385268"/>
              </a:xfrm>
              <a:prstGeom prst="rect">
                <a:avLst/>
              </a:prstGeom>
              <a:blipFill>
                <a:blip r:embed="rId2"/>
                <a:stretch>
                  <a:fillRect l="-794" t="-2813" b="-17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542639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6.3    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蒸 馏 方 式</a:t>
            </a:r>
          </a:p>
        </p:txBody>
      </p:sp>
      <p:pic>
        <p:nvPicPr>
          <p:cNvPr id="10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294" y="2432287"/>
            <a:ext cx="4493622" cy="426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接连接符 11"/>
          <p:cNvCxnSpPr/>
          <p:nvPr/>
        </p:nvCxnSpPr>
        <p:spPr>
          <a:xfrm flipH="1">
            <a:off x="7798526" y="4088674"/>
            <a:ext cx="1410788" cy="13063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7824649" y="4349745"/>
            <a:ext cx="1789614" cy="9302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7798526" y="3840666"/>
            <a:ext cx="1410788" cy="13063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7544418" y="3583167"/>
            <a:ext cx="3620145" cy="799680"/>
            <a:chOff x="7544418" y="3583167"/>
            <a:chExt cx="3620145" cy="7996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7544418" y="3828849"/>
                  <a:ext cx="2541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4418" y="3828849"/>
                  <a:ext cx="25410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9512" r="-4878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 flipH="1">
                  <a:off x="10798802" y="4152015"/>
                  <a:ext cx="36576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sz="1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98802" y="4152015"/>
                  <a:ext cx="365761" cy="215444"/>
                </a:xfrm>
                <a:prstGeom prst="rect">
                  <a:avLst/>
                </a:prstGeom>
                <a:blipFill>
                  <a:blip r:embed="rId5"/>
                  <a:stretch>
                    <a:fillRect b="-2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7546539" y="4105848"/>
                  <a:ext cx="2594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6539" y="4105848"/>
                  <a:ext cx="259430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8605" r="-2326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7544418" y="3583167"/>
                  <a:ext cx="2594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4418" y="3583167"/>
                  <a:ext cx="25943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9048" r="-4762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 flipH="1">
                  <a:off x="8335849" y="3822413"/>
                  <a:ext cx="36576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sz="1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335849" y="3822413"/>
                  <a:ext cx="365761" cy="215444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0220045" y="3631753"/>
                <a:ext cx="22801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045" y="3631753"/>
                <a:ext cx="228011" cy="215444"/>
              </a:xfrm>
              <a:prstGeom prst="rect">
                <a:avLst/>
              </a:prstGeom>
              <a:blipFill>
                <a:blip r:embed="rId9"/>
                <a:stretch>
                  <a:fillRect l="-18919" r="-2703" b="-2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9179862" y="4244347"/>
                <a:ext cx="42454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862" y="4244347"/>
                <a:ext cx="42454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/>
        </p:nvGrpSpPr>
        <p:grpSpPr>
          <a:xfrm>
            <a:off x="302012" y="3206624"/>
            <a:ext cx="5703938" cy="3583231"/>
            <a:chOff x="5852160" y="1907177"/>
            <a:chExt cx="6008913" cy="4844793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2160" y="1907177"/>
              <a:ext cx="6008913" cy="4844793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6711833" y="5953530"/>
              <a:ext cx="875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第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级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643519" y="5940467"/>
              <a:ext cx="875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第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级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22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43854" y="821356"/>
                <a:ext cx="11517219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）第二级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上半部分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：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将第一级的气相（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部分冷凝至温度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产生第二级气相（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zh-CN" altLang="en-US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zh-CN" altLang="en-US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）</m:t>
                    </m:r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（流量减少，含量增加，温度减小）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产生第二级中间馏分液相（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zh-CN" altLang="en-US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）</m:t>
                    </m:r>
                  </m:oMath>
                </a14:m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54" y="821356"/>
                <a:ext cx="11517219" cy="1938992"/>
              </a:xfrm>
              <a:prstGeom prst="rect">
                <a:avLst/>
              </a:prstGeom>
              <a:blipFill>
                <a:blip r:embed="rId2"/>
                <a:stretch>
                  <a:fillRect l="-794" t="-2516" b="-50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542639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6.3    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蒸 馏 方 式</a:t>
            </a:r>
          </a:p>
        </p:txBody>
      </p:sp>
      <p:pic>
        <p:nvPicPr>
          <p:cNvPr id="10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294" y="2432287"/>
            <a:ext cx="4493622" cy="426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接连接符 11"/>
          <p:cNvCxnSpPr/>
          <p:nvPr/>
        </p:nvCxnSpPr>
        <p:spPr>
          <a:xfrm flipH="1">
            <a:off x="7798526" y="4088674"/>
            <a:ext cx="1410788" cy="13063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7824649" y="4349745"/>
            <a:ext cx="1789614" cy="9302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7798526" y="3840666"/>
            <a:ext cx="1410788" cy="13063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7544418" y="3583167"/>
            <a:ext cx="3620145" cy="799680"/>
            <a:chOff x="7544418" y="3583167"/>
            <a:chExt cx="3620145" cy="7996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7544418" y="3828849"/>
                  <a:ext cx="2541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4418" y="3828849"/>
                  <a:ext cx="25410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9512" r="-4878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 flipH="1">
                  <a:off x="10798802" y="4152015"/>
                  <a:ext cx="36576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sz="1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98802" y="4152015"/>
                  <a:ext cx="365761" cy="215444"/>
                </a:xfrm>
                <a:prstGeom prst="rect">
                  <a:avLst/>
                </a:prstGeom>
                <a:blipFill>
                  <a:blip r:embed="rId5"/>
                  <a:stretch>
                    <a:fillRect b="-2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7546539" y="4105848"/>
                  <a:ext cx="2594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6539" y="4105848"/>
                  <a:ext cx="259430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8605" r="-2326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7544418" y="3583167"/>
                  <a:ext cx="2594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4418" y="3583167"/>
                  <a:ext cx="25943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9048" r="-4762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 flipH="1">
                  <a:off x="8335849" y="3822413"/>
                  <a:ext cx="36576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sz="1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335849" y="3822413"/>
                  <a:ext cx="365761" cy="215444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0220045" y="3631753"/>
                <a:ext cx="22801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045" y="3631753"/>
                <a:ext cx="228011" cy="215444"/>
              </a:xfrm>
              <a:prstGeom prst="rect">
                <a:avLst/>
              </a:prstGeom>
              <a:blipFill>
                <a:blip r:embed="rId9"/>
                <a:stretch>
                  <a:fillRect l="-18919" r="-2703" b="-2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9179862" y="4244347"/>
                <a:ext cx="42454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862" y="4244347"/>
                <a:ext cx="42454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/>
        </p:nvGrpSpPr>
        <p:grpSpPr>
          <a:xfrm>
            <a:off x="245461" y="2910998"/>
            <a:ext cx="6656129" cy="3834041"/>
            <a:chOff x="5852160" y="1907177"/>
            <a:chExt cx="6008913" cy="4844793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2160" y="1907177"/>
              <a:ext cx="6008913" cy="4844793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6711833" y="5953530"/>
              <a:ext cx="875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第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级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643519" y="5940467"/>
              <a:ext cx="875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第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级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29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43854" y="821356"/>
                <a:ext cx="11517219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）第二级下半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部分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：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将第一级的液相（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部分汽化至温度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，产生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第二级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液相（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zh-CN" altLang="en-US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Sup>
                      <m:sSub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zh-CN" altLang="en-US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）</m:t>
                    </m:r>
                    <m:r>
                      <a:rPr lang="zh-CN" altLang="en-US" sz="2400" b="1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Sup>
                      <m:sSub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Sup>
                      <m:sSub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zh-CN" alt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Sup>
                      <m:sSub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产生第二级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中间馏分汽相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zh-CN" altLang="en-US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zh-CN" altLang="en-US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）</m:t>
                    </m:r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（流量减少，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含量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减少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，温度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增加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 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	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54" y="821356"/>
                <a:ext cx="11517219" cy="1938992"/>
              </a:xfrm>
              <a:prstGeom prst="rect">
                <a:avLst/>
              </a:prstGeom>
              <a:blipFill>
                <a:blip r:embed="rId2"/>
                <a:stretch>
                  <a:fillRect l="-794" t="-2516" b="-50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542639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6.3    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蒸 馏 方 式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852160" y="1645921"/>
            <a:ext cx="6008913" cy="5106050"/>
            <a:chOff x="5852160" y="1907177"/>
            <a:chExt cx="6008913" cy="4844793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2160" y="1907177"/>
              <a:ext cx="6008913" cy="4844793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6711833" y="5953530"/>
              <a:ext cx="875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第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级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643519" y="5940467"/>
              <a:ext cx="875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第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级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62859" y="2870375"/>
            <a:ext cx="4493622" cy="3881595"/>
            <a:chOff x="462859" y="2870375"/>
            <a:chExt cx="4493622" cy="3881595"/>
          </a:xfrm>
        </p:grpSpPr>
        <p:grpSp>
          <p:nvGrpSpPr>
            <p:cNvPr id="12" name="组合 11"/>
            <p:cNvGrpSpPr/>
            <p:nvPr/>
          </p:nvGrpSpPr>
          <p:grpSpPr>
            <a:xfrm>
              <a:off x="462859" y="2870375"/>
              <a:ext cx="4493622" cy="3881595"/>
              <a:chOff x="462859" y="2870375"/>
              <a:chExt cx="4493622" cy="3881595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462859" y="2870375"/>
                <a:ext cx="4493622" cy="3881595"/>
                <a:chOff x="462859" y="2870375"/>
                <a:chExt cx="4493622" cy="3881595"/>
              </a:xfrm>
            </p:grpSpPr>
            <p:pic>
              <p:nvPicPr>
                <p:cNvPr id="19" name="Picture 15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2859" y="2870375"/>
                  <a:ext cx="4493622" cy="38815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10" name="组合 9"/>
                <p:cNvGrpSpPr/>
                <p:nvPr/>
              </p:nvGrpSpPr>
              <p:grpSpPr>
                <a:xfrm>
                  <a:off x="647229" y="3928687"/>
                  <a:ext cx="3620145" cy="799680"/>
                  <a:chOff x="647229" y="3928687"/>
                  <a:chExt cx="3620145" cy="799680"/>
                </a:xfrm>
              </p:grpSpPr>
              <p:grpSp>
                <p:nvGrpSpPr>
                  <p:cNvPr id="20" name="组合 19"/>
                  <p:cNvGrpSpPr/>
                  <p:nvPr/>
                </p:nvGrpSpPr>
                <p:grpSpPr>
                  <a:xfrm>
                    <a:off x="647229" y="3928687"/>
                    <a:ext cx="3620145" cy="799680"/>
                    <a:chOff x="7544418" y="3583167"/>
                    <a:chExt cx="3620145" cy="799680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" name="文本框 20"/>
                        <p:cNvSpPr txBox="1"/>
                        <p:nvPr/>
                      </p:nvSpPr>
                      <p:spPr>
                        <a:xfrm>
                          <a:off x="7544418" y="3828849"/>
                          <a:ext cx="25410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1" name="文本框 2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44418" y="3828849"/>
                          <a:ext cx="254108" cy="276999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l="-16667" r="-4762" b="-1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2" name="文本框 21"/>
                        <p:cNvSpPr txBox="1"/>
                        <p:nvPr/>
                      </p:nvSpPr>
                      <p:spPr>
                        <a:xfrm flipH="1">
                          <a:off x="10798802" y="4152015"/>
                          <a:ext cx="365761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6" name="文本框 15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flipH="1">
                          <a:off x="10798802" y="4152015"/>
                          <a:ext cx="365761" cy="215444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b="-2857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3" name="文本框 22"/>
                        <p:cNvSpPr txBox="1"/>
                        <p:nvPr/>
                      </p:nvSpPr>
                      <p:spPr>
                        <a:xfrm>
                          <a:off x="7546539" y="4105848"/>
                          <a:ext cx="25943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3" name="文本框 2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46539" y="4105848"/>
                          <a:ext cx="259430" cy="276999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l="-19048" r="-4762" b="-1521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4" name="文本框 23"/>
                        <p:cNvSpPr txBox="1"/>
                        <p:nvPr/>
                      </p:nvSpPr>
                      <p:spPr>
                        <a:xfrm>
                          <a:off x="7544418" y="3583167"/>
                          <a:ext cx="25943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4" name="文本框 23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44418" y="3583167"/>
                          <a:ext cx="259430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16279" r="-4651" b="-1739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文本框 24"/>
                        <p:cNvSpPr txBox="1"/>
                        <p:nvPr/>
                      </p:nvSpPr>
                      <p:spPr>
                        <a:xfrm flipH="1">
                          <a:off x="8335849" y="3822413"/>
                          <a:ext cx="365761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文本框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flipH="1">
                          <a:off x="8335849" y="3822413"/>
                          <a:ext cx="365761" cy="215444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b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5" name="直接连接符 4"/>
                  <p:cNvCxnSpPr/>
                  <p:nvPr/>
                </p:nvCxnSpPr>
                <p:spPr>
                  <a:xfrm>
                    <a:off x="908780" y="4154870"/>
                    <a:ext cx="895641" cy="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prstDash val="dash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接连接符 28"/>
                  <p:cNvCxnSpPr/>
                  <p:nvPr/>
                </p:nvCxnSpPr>
                <p:spPr>
                  <a:xfrm flipV="1">
                    <a:off x="925526" y="4383378"/>
                    <a:ext cx="1269034" cy="13502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prstDash val="dash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直接连接符 39"/>
                  <p:cNvCxnSpPr/>
                  <p:nvPr/>
                </p:nvCxnSpPr>
                <p:spPr>
                  <a:xfrm flipV="1">
                    <a:off x="925526" y="4625828"/>
                    <a:ext cx="1784144" cy="29686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prstDash val="dash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文本框 40"/>
                  <p:cNvSpPr txBox="1"/>
                  <p:nvPr/>
                </p:nvSpPr>
                <p:spPr>
                  <a:xfrm>
                    <a:off x="3266445" y="3959464"/>
                    <a:ext cx="2280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41" name="文本框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66445" y="3959464"/>
                    <a:ext cx="228011" cy="21544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8919" r="-2703" b="-2571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2295820" y="4600928"/>
                  <a:ext cx="42454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5820" y="4600928"/>
                  <a:ext cx="424540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1479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43854" y="821356"/>
                <a:ext cx="11517219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）第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级后：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气相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⋯⋯&gt;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，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⋯⋯&lt;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⋯⋯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液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相：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⋯⋯&gt;</m:t>
                    </m:r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zh-CN" alt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⋯⋯&gt;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⋯⋯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54" y="821356"/>
                <a:ext cx="11517219" cy="1569660"/>
              </a:xfrm>
              <a:prstGeom prst="rect">
                <a:avLst/>
              </a:prstGeom>
              <a:blipFill>
                <a:blip r:embed="rId2"/>
                <a:stretch>
                  <a:fillRect t="-46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542639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6.3    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蒸 馏 方 式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024563" y="2053217"/>
            <a:ext cx="6008913" cy="4740290"/>
            <a:chOff x="5852160" y="1907177"/>
            <a:chExt cx="6008913" cy="4844793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2160" y="1907177"/>
              <a:ext cx="6008913" cy="4844793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6711833" y="5953530"/>
              <a:ext cx="875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第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级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643519" y="5940467"/>
              <a:ext cx="875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第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级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35262" y="2638223"/>
            <a:ext cx="4493622" cy="3881595"/>
            <a:chOff x="462859" y="2870375"/>
            <a:chExt cx="4493622" cy="3881595"/>
          </a:xfrm>
        </p:grpSpPr>
        <p:grpSp>
          <p:nvGrpSpPr>
            <p:cNvPr id="8" name="组合 7"/>
            <p:cNvGrpSpPr/>
            <p:nvPr/>
          </p:nvGrpSpPr>
          <p:grpSpPr>
            <a:xfrm>
              <a:off x="462859" y="2870375"/>
              <a:ext cx="4493622" cy="3881595"/>
              <a:chOff x="462859" y="2870375"/>
              <a:chExt cx="4493622" cy="3881595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462859" y="2870375"/>
                <a:ext cx="4493622" cy="3881595"/>
                <a:chOff x="462859" y="2870375"/>
                <a:chExt cx="4493622" cy="3881595"/>
              </a:xfrm>
            </p:grpSpPr>
            <p:pic>
              <p:nvPicPr>
                <p:cNvPr id="12" name="Picture 15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2859" y="2870375"/>
                  <a:ext cx="4493622" cy="38815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13" name="组合 12"/>
                <p:cNvGrpSpPr/>
                <p:nvPr/>
              </p:nvGrpSpPr>
              <p:grpSpPr>
                <a:xfrm>
                  <a:off x="647229" y="3928687"/>
                  <a:ext cx="3620145" cy="799680"/>
                  <a:chOff x="647229" y="3928687"/>
                  <a:chExt cx="3620145" cy="799680"/>
                </a:xfrm>
              </p:grpSpPr>
              <p:grpSp>
                <p:nvGrpSpPr>
                  <p:cNvPr id="14" name="组合 13"/>
                  <p:cNvGrpSpPr/>
                  <p:nvPr/>
                </p:nvGrpSpPr>
                <p:grpSpPr>
                  <a:xfrm>
                    <a:off x="647229" y="3928687"/>
                    <a:ext cx="3620145" cy="799680"/>
                    <a:chOff x="7544418" y="3583167"/>
                    <a:chExt cx="3620145" cy="799680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" name="文本框 20"/>
                        <p:cNvSpPr txBox="1"/>
                        <p:nvPr/>
                      </p:nvSpPr>
                      <p:spPr>
                        <a:xfrm>
                          <a:off x="7544418" y="3828849"/>
                          <a:ext cx="25410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1" name="文本框 2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44418" y="3828849"/>
                          <a:ext cx="254108" cy="276999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l="-16667" r="-4762" b="-1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2" name="文本框 21"/>
                        <p:cNvSpPr txBox="1"/>
                        <p:nvPr/>
                      </p:nvSpPr>
                      <p:spPr>
                        <a:xfrm flipH="1">
                          <a:off x="10798802" y="4152015"/>
                          <a:ext cx="365761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6" name="文本框 15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flipH="1">
                          <a:off x="10798802" y="4152015"/>
                          <a:ext cx="365761" cy="215444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b="-2857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3" name="文本框 22"/>
                        <p:cNvSpPr txBox="1"/>
                        <p:nvPr/>
                      </p:nvSpPr>
                      <p:spPr>
                        <a:xfrm>
                          <a:off x="7546539" y="4105848"/>
                          <a:ext cx="25943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3" name="文本框 2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46539" y="4105848"/>
                          <a:ext cx="259430" cy="276999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l="-19048" r="-4762" b="-1521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4" name="文本框 23"/>
                        <p:cNvSpPr txBox="1"/>
                        <p:nvPr/>
                      </p:nvSpPr>
                      <p:spPr>
                        <a:xfrm>
                          <a:off x="7544418" y="3583167"/>
                          <a:ext cx="25943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4" name="文本框 23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44418" y="3583167"/>
                          <a:ext cx="259430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16279" r="-4651" b="-1739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文本框 24"/>
                        <p:cNvSpPr txBox="1"/>
                        <p:nvPr/>
                      </p:nvSpPr>
                      <p:spPr>
                        <a:xfrm flipH="1">
                          <a:off x="8335849" y="3822413"/>
                          <a:ext cx="365761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文本框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flipH="1">
                          <a:off x="8335849" y="3822413"/>
                          <a:ext cx="365761" cy="215444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b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8" name="直接连接符 17"/>
                  <p:cNvCxnSpPr/>
                  <p:nvPr/>
                </p:nvCxnSpPr>
                <p:spPr>
                  <a:xfrm>
                    <a:off x="908780" y="4154870"/>
                    <a:ext cx="895641" cy="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prstDash val="dash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接连接符 18"/>
                  <p:cNvCxnSpPr/>
                  <p:nvPr/>
                </p:nvCxnSpPr>
                <p:spPr>
                  <a:xfrm flipV="1">
                    <a:off x="925526" y="4383378"/>
                    <a:ext cx="1269034" cy="13502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prstDash val="dash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直接连接符 19"/>
                  <p:cNvCxnSpPr/>
                  <p:nvPr/>
                </p:nvCxnSpPr>
                <p:spPr>
                  <a:xfrm flipV="1">
                    <a:off x="925526" y="4625828"/>
                    <a:ext cx="1784144" cy="29686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prstDash val="dash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本框 10"/>
                  <p:cNvSpPr txBox="1"/>
                  <p:nvPr/>
                </p:nvSpPr>
                <p:spPr>
                  <a:xfrm>
                    <a:off x="3266445" y="3959464"/>
                    <a:ext cx="2280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1" name="文本框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66445" y="3959464"/>
                    <a:ext cx="228011" cy="21544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8919" r="-2703" b="-2571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2295820" y="4613991"/>
                  <a:ext cx="42454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5820" y="4613991"/>
                  <a:ext cx="424540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8215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43854" y="821356"/>
                <a:ext cx="11517219" cy="2785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缺点：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设备投资大，流程庞大，设备费用大。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）需要加热剂和冷却剂，能耗大，操作费用大。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latin typeface="+mn-ea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）每一次部分汽化和部分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冷凝，都会产生中间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馏分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，因此高纯度产品的收率低。</a:t>
                </a:r>
                <a:endParaRPr lang="en-US" altLang="zh-CN" sz="2400" b="1" dirty="0" smtClean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54" y="821356"/>
                <a:ext cx="11517219" cy="2785378"/>
              </a:xfrm>
              <a:prstGeom prst="rect">
                <a:avLst/>
              </a:prstGeom>
              <a:blipFill>
                <a:blip r:embed="rId2"/>
                <a:stretch>
                  <a:fillRect l="-794" t="-1094" b="-17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542639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6.3    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蒸 馏 方 式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4885509" y="2220686"/>
            <a:ext cx="7225867" cy="4488228"/>
            <a:chOff x="5852160" y="1907177"/>
            <a:chExt cx="6008913" cy="4844793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2160" y="1907177"/>
              <a:ext cx="6008913" cy="4844793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6711833" y="5953530"/>
              <a:ext cx="875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第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级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643519" y="5940467"/>
              <a:ext cx="875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第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级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0962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43854" y="821356"/>
                <a:ext cx="11517219" cy="1436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b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6.3.3.2</a:t>
                </a:r>
                <a:r>
                  <a:rPr lang="zh-CN" altLang="en-US" sz="2400" b="1" dirty="0" smtClean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2400" b="1" dirty="0" smtClean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有回流的多次部分汽化、部分冷凝</a:t>
                </a:r>
                <a:endParaRPr lang="en-US" altLang="zh-CN" sz="2400" b="1" dirty="0">
                  <a:solidFill>
                    <a:srgbClr val="FFC000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（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）方案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：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    将中间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馏分</a:t>
                </a: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（如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sz="2400" b="1" dirty="0" smtClean="0">
                    <a:latin typeface="+mn-ea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⋯⋯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分别送回上一级分离器。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54" y="821356"/>
                <a:ext cx="11517219" cy="1436291"/>
              </a:xfrm>
              <a:prstGeom prst="rect">
                <a:avLst/>
              </a:prstGeom>
              <a:blipFill>
                <a:blip r:embed="rId2"/>
                <a:stretch>
                  <a:fillRect l="-794" t="-4681" b="-46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542639" y="125542"/>
            <a:ext cx="4976091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6.3    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Times New Roman" panose="02020603050405020304" pitchFamily="18" charset="0"/>
              </a:rPr>
              <a:t>蒸 馏 方 式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18763" y="2440136"/>
            <a:ext cx="7060593" cy="4305919"/>
            <a:chOff x="343644" y="2367674"/>
            <a:chExt cx="7060593" cy="4305919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44" y="2367674"/>
              <a:ext cx="7060593" cy="4305919"/>
            </a:xfrm>
            <a:prstGeom prst="rect">
              <a:avLst/>
            </a:prstGeom>
          </p:spPr>
        </p:pic>
        <p:sp>
          <p:nvSpPr>
            <p:cNvPr id="45" name="文本框 44"/>
            <p:cNvSpPr txBox="1"/>
            <p:nvPr/>
          </p:nvSpPr>
          <p:spPr>
            <a:xfrm>
              <a:off x="1591889" y="5982789"/>
              <a:ext cx="875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第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级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998729" y="5982789"/>
              <a:ext cx="875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第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级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658086" y="2442754"/>
            <a:ext cx="8372803" cy="4303301"/>
            <a:chOff x="3658086" y="2442754"/>
            <a:chExt cx="8372803" cy="4303301"/>
          </a:xfrm>
        </p:grpSpPr>
        <p:grpSp>
          <p:nvGrpSpPr>
            <p:cNvPr id="21" name="组合 20"/>
            <p:cNvGrpSpPr/>
            <p:nvPr/>
          </p:nvGrpSpPr>
          <p:grpSpPr>
            <a:xfrm>
              <a:off x="3737705" y="2442754"/>
              <a:ext cx="8293184" cy="4303301"/>
              <a:chOff x="-3534160" y="2870375"/>
              <a:chExt cx="8490641" cy="3881595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462859" y="2870375"/>
                <a:ext cx="4493622" cy="3881595"/>
                <a:chOff x="462859" y="2870375"/>
                <a:chExt cx="4493622" cy="3881595"/>
              </a:xfrm>
            </p:grpSpPr>
            <p:pic>
              <p:nvPicPr>
                <p:cNvPr id="28" name="Picture 15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2859" y="2870375"/>
                  <a:ext cx="4493622" cy="38815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29" name="组合 28"/>
                <p:cNvGrpSpPr/>
                <p:nvPr/>
              </p:nvGrpSpPr>
              <p:grpSpPr>
                <a:xfrm>
                  <a:off x="647229" y="3928687"/>
                  <a:ext cx="3620145" cy="799680"/>
                  <a:chOff x="647229" y="3928687"/>
                  <a:chExt cx="3620145" cy="799680"/>
                </a:xfrm>
              </p:grpSpPr>
              <p:grpSp>
                <p:nvGrpSpPr>
                  <p:cNvPr id="34" name="组合 33"/>
                  <p:cNvGrpSpPr/>
                  <p:nvPr/>
                </p:nvGrpSpPr>
                <p:grpSpPr>
                  <a:xfrm>
                    <a:off x="647229" y="3928687"/>
                    <a:ext cx="3620145" cy="799680"/>
                    <a:chOff x="7544418" y="3583167"/>
                    <a:chExt cx="3620145" cy="799680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文本框 37"/>
                        <p:cNvSpPr txBox="1"/>
                        <p:nvPr/>
                      </p:nvSpPr>
                      <p:spPr>
                        <a:xfrm>
                          <a:off x="7544418" y="3828849"/>
                          <a:ext cx="25410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38" name="文本框 37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44418" y="3828849"/>
                          <a:ext cx="254108" cy="276999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l="-17073" r="-7317" b="-4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0" name="文本框 39"/>
                        <p:cNvSpPr txBox="1"/>
                        <p:nvPr/>
                      </p:nvSpPr>
                      <p:spPr>
                        <a:xfrm flipH="1">
                          <a:off x="10798802" y="4152015"/>
                          <a:ext cx="365761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6" name="文本框 15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flipH="1">
                          <a:off x="10798802" y="4152015"/>
                          <a:ext cx="365761" cy="215444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b="-2857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文本框 40"/>
                        <p:cNvSpPr txBox="1"/>
                        <p:nvPr/>
                      </p:nvSpPr>
                      <p:spPr>
                        <a:xfrm>
                          <a:off x="7546539" y="4105848"/>
                          <a:ext cx="25943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41" name="文本框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46539" y="4105848"/>
                          <a:ext cx="259430" cy="276999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l="-16667" r="-7143" b="-392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2" name="文本框 41"/>
                        <p:cNvSpPr txBox="1"/>
                        <p:nvPr/>
                      </p:nvSpPr>
                      <p:spPr>
                        <a:xfrm>
                          <a:off x="7544418" y="3583167"/>
                          <a:ext cx="25943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42" name="文本框 41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44418" y="3583167"/>
                          <a:ext cx="259430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16667" r="-7143" b="-588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文本框 42"/>
                        <p:cNvSpPr txBox="1"/>
                        <p:nvPr/>
                      </p:nvSpPr>
                      <p:spPr>
                        <a:xfrm flipH="1">
                          <a:off x="8335849" y="3822413"/>
                          <a:ext cx="365761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文本框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flipH="1">
                          <a:off x="8335849" y="3822413"/>
                          <a:ext cx="365761" cy="215444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b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35" name="直接连接符 34"/>
                  <p:cNvCxnSpPr/>
                  <p:nvPr/>
                </p:nvCxnSpPr>
                <p:spPr>
                  <a:xfrm>
                    <a:off x="908780" y="4154870"/>
                    <a:ext cx="895641" cy="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prstDash val="dash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直接连接符 35"/>
                  <p:cNvCxnSpPr/>
                  <p:nvPr/>
                </p:nvCxnSpPr>
                <p:spPr>
                  <a:xfrm flipV="1">
                    <a:off x="925526" y="4383378"/>
                    <a:ext cx="1269034" cy="13502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prstDash val="dash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直接连接符 36"/>
                  <p:cNvCxnSpPr/>
                  <p:nvPr/>
                </p:nvCxnSpPr>
                <p:spPr>
                  <a:xfrm flipV="1">
                    <a:off x="925526" y="4625828"/>
                    <a:ext cx="1784144" cy="29686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prstDash val="dash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/>
                  <p:cNvSpPr txBox="1"/>
                  <p:nvPr/>
                </p:nvSpPr>
                <p:spPr>
                  <a:xfrm>
                    <a:off x="3266445" y="3959464"/>
                    <a:ext cx="2280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26" name="文本框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66445" y="3959464"/>
                    <a:ext cx="228011" cy="21544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9444" r="-5556" b="-1282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/>
                  <p:cNvSpPr txBox="1"/>
                  <p:nvPr/>
                </p:nvSpPr>
                <p:spPr>
                  <a:xfrm>
                    <a:off x="-3534160" y="4809991"/>
                    <a:ext cx="2280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27" name="文本框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534160" y="4809991"/>
                    <a:ext cx="228011" cy="21544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6216" r="-2703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/>
                <p:cNvSpPr/>
                <p:nvPr/>
              </p:nvSpPr>
              <p:spPr>
                <a:xfrm>
                  <a:off x="9483421" y="4367382"/>
                  <a:ext cx="42454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0" name="矩形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3421" y="4367382"/>
                  <a:ext cx="424540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3658086" y="4267946"/>
                  <a:ext cx="42454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8086" y="4267946"/>
                  <a:ext cx="42454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7411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3331</TotalTime>
  <Words>695</Words>
  <Application>Microsoft Office PowerPoint</Application>
  <PresentationFormat>宽屏</PresentationFormat>
  <Paragraphs>264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等线</vt:lpstr>
      <vt:lpstr>宋体</vt:lpstr>
      <vt:lpstr>Arial</vt:lpstr>
      <vt:lpstr>Cambria Math</vt:lpstr>
      <vt:lpstr>Times New Roman</vt:lpstr>
      <vt:lpstr>Trebuchet MS</vt:lpstr>
      <vt:lpstr>Tw Cen MT</vt:lpstr>
      <vt:lpstr>Wingdings</vt:lpstr>
      <vt:lpstr>电路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167</cp:revision>
  <dcterms:created xsi:type="dcterms:W3CDTF">2018-01-09T01:28:03Z</dcterms:created>
  <dcterms:modified xsi:type="dcterms:W3CDTF">2019-01-07T05:23:45Z</dcterms:modified>
</cp:coreProperties>
</file>